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  <p:sldMasterId id="2147483657" r:id="rId3"/>
  </p:sldMasterIdLst>
  <p:notesMasterIdLst>
    <p:notesMasterId r:id="rId20"/>
  </p:notesMasterIdLst>
  <p:sldIdLst>
    <p:sldId id="282" r:id="rId4"/>
    <p:sldId id="289" r:id="rId5"/>
    <p:sldId id="298" r:id="rId6"/>
    <p:sldId id="297" r:id="rId7"/>
    <p:sldId id="292" r:id="rId8"/>
    <p:sldId id="293" r:id="rId9"/>
    <p:sldId id="277" r:id="rId10"/>
    <p:sldId id="274" r:id="rId11"/>
    <p:sldId id="299" r:id="rId12"/>
    <p:sldId id="262" r:id="rId13"/>
    <p:sldId id="278" r:id="rId14"/>
    <p:sldId id="260" r:id="rId15"/>
    <p:sldId id="261" r:id="rId16"/>
    <p:sldId id="270" r:id="rId17"/>
    <p:sldId id="272" r:id="rId18"/>
    <p:sldId id="275" r:id="rId19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20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FF"/>
    <a:srgbClr val="CC6600"/>
    <a:srgbClr val="3C3CFA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81" autoAdjust="0"/>
  </p:normalViewPr>
  <p:slideViewPr>
    <p:cSldViewPr>
      <p:cViewPr varScale="1">
        <p:scale>
          <a:sx n="48" d="100"/>
          <a:sy n="48" d="100"/>
        </p:scale>
        <p:origin x="-5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CC99AB7-3A78-4828-BB54-9E42CC8F809D}" type="datetimeFigureOut">
              <a:rPr lang="es-ES"/>
              <a:pPr>
                <a:defRPr/>
              </a:pPr>
              <a:t>09/02/2010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51DB180-5198-4568-BFC8-868EC365636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7A737-76BA-4318-9A4D-FD75BB70BAC3}" type="slidenum">
              <a:rPr lang="es-ES" smtClean="0"/>
              <a:pPr/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A4A033-5943-4C18-A8FE-074173E7BE66}" type="slidenum">
              <a:rPr lang="es-ES" smtClean="0"/>
              <a:pPr/>
              <a:t>10</a:t>
            </a:fld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BD0633-8B79-48DB-927D-9E001087F03E}" type="slidenum">
              <a:rPr lang="es-ES" smtClean="0"/>
              <a:pPr/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2C20-722C-49D6-896B-9A5238056B84}" type="slidenum">
              <a:rPr lang="es-ES" smtClean="0"/>
              <a:pPr/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A4B5D6-CE1D-4C1D-A17C-E98ECE3AB5DA}" type="slidenum">
              <a:rPr lang="es-ES" smtClean="0"/>
              <a:pPr/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464244-B491-452D-8138-D3B70668792F}" type="slidenum">
              <a:rPr lang="es-ES" smtClean="0"/>
              <a:pPr/>
              <a:t>14</a:t>
            </a:fld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9C761F-4ED3-4798-809B-3CC4C5538960}" type="slidenum">
              <a:rPr lang="es-ES" smtClean="0"/>
              <a:pPr/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FB360C-4E8C-4A6C-BD9B-19F3D704A32A}" type="slidenum">
              <a:rPr lang="es-ES" smtClean="0"/>
              <a:pPr/>
              <a:t>16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270828-2505-4BF3-8703-718B94056BBC}" type="slidenum">
              <a:rPr lang="es-ES" smtClean="0"/>
              <a:pPr/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F2D7F72-E6CD-4376-BE0E-BFEACF3068F7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157F78-13A3-46C2-85B6-C109BD92CAC6}" type="slidenum">
              <a:rPr lang="es-ES" smtClean="0"/>
              <a:pPr/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7B35DD-C8C0-4672-B3A0-B46C1034CF0F}" type="slidenum">
              <a:rPr lang="es-ES" smtClean="0"/>
              <a:pPr/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A4011E-5C1A-4FE6-8B46-6BD4DB79B3C3}" type="slidenum">
              <a:rPr lang="es-ES" smtClean="0"/>
              <a:pPr/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l-PL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BCF326E-37EF-4912-A959-7D39591CBD3B}" type="slidenum">
              <a:rPr lang="es-ES" smtClean="0"/>
              <a:pPr/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693673-6FEC-457E-BC13-6752655265FE}" type="slidenum">
              <a:rPr lang="es-ES" smtClean="0"/>
              <a:pPr/>
              <a:t>8</a:t>
            </a:fld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099436-67EF-4C67-9468-D00143C3152B}" type="slidenum">
              <a:rPr lang="es-ES" smtClean="0"/>
              <a:pPr/>
              <a:t>9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6144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614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6766-7EA4-4B29-B36F-51699A3D4C6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4E4D3-7B61-4FE0-AB03-864BA8048F8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F4B55-16EF-4443-8076-6B8F3AF8F97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004BE96-028F-4194-8BC0-E6C96AC6A71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ADEBD-7C4E-4FBC-BFB4-23C5CC33008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7ECB-26E7-41F9-BC3E-69224F7CB37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2CE1B-5517-4698-9A46-12DC926D79C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F7F71-B1C8-4A5D-B7D1-1B2D7942B52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617E9-E943-487F-8A65-ECCE1F58EC5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F2A03-F119-4496-AD16-2148C14A0E3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6D5A4-058C-4A0E-915C-80C6E4EE1F2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56822-ABEC-4C38-8450-C76C094698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26F28-8E7D-4800-95C0-0A6B7760C7A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F6A0-8290-4D40-98CC-A42AC1C4907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A7A12-5307-4042-A906-EC1710D067F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D805-30E0-4AB5-A420-E16C3A7608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91E3C-453F-46E7-AD14-CA527A273D6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D5961-B67E-4EC9-9789-9FDA99C61DB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FFC6-8C1D-43C6-975C-1B6C9487D9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0F95E-F8DF-4F15-B8A6-52A1FECC057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EE043-72C9-496B-B10B-D49F8241501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2A6FF-F3F6-4DBA-B237-4422EE73DD6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11D9B-2216-407B-A4E7-C329A3BD584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E2E2-1F66-4D21-8092-75E2BD23A8D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24476-764E-4CB4-B8E6-585F9CEC399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B03E-D6F0-4291-BA9B-7228371E58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BCAB0-07FC-4AE7-A810-7F3F61E4AE7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B83B-6336-498D-B2D1-D23770BBFBC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E2F1C-C3EB-468A-A1E0-294B392BA26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87C04-44A3-49B7-B5C2-D15515BF3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1F9F3-58F9-4D34-B20B-B6CEFDE76A0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2E888-E415-4757-A122-FD2FCD00473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C5CFA-0330-4A70-9882-15CA66F0B8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E1FCE-5C43-49FA-A04E-56DEF6003F8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6041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604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04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04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A5D1F38-3352-4312-B2F7-FE9070D325C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6043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6043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 advTm="5000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8499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499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499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499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0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  <p:grpSp>
          <p:nvGrpSpPr>
            <p:cNvPr id="205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8501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1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2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3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4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5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6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7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8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09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0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1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2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3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4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4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4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/>
            </a:lvl1pPr>
          </a:lstStyle>
          <a:p>
            <a:pPr>
              <a:defRPr/>
            </a:pPr>
            <a:fld id="{09D3D483-9FB1-4EAE-AE58-10CFE129256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ransition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D8F53471-CB2C-49A5-A47D-BD9F206376E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9810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6600" smtClean="0">
                <a:solidFill>
                  <a:srgbClr val="3C3CFA"/>
                </a:solidFill>
                <a:latin typeface="Algerian" pitchFamily="82" charset="0"/>
              </a:rPr>
              <a:t>Adult Education</a:t>
            </a:r>
            <a:endParaRPr lang="es-ES" sz="6600" smtClean="0">
              <a:solidFill>
                <a:srgbClr val="3C3CFA"/>
              </a:solidFill>
              <a:latin typeface="Algerian" pitchFamily="82" charset="0"/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938"/>
            <a:ext cx="6400800" cy="3217862"/>
          </a:xfrm>
        </p:spPr>
        <p:txBody>
          <a:bodyPr/>
          <a:lstStyle/>
          <a:p>
            <a:pPr eaLnBrk="1" hangingPunct="1">
              <a:defRPr/>
            </a:pPr>
            <a:r>
              <a:rPr lang="en-GB" sz="4400" smtClean="0">
                <a:solidFill>
                  <a:srgbClr val="3C3CFA"/>
                </a:solidFill>
                <a:latin typeface="Algerian" pitchFamily="82" charset="0"/>
              </a:rPr>
              <a:t>in the </a:t>
            </a:r>
            <a:br>
              <a:rPr lang="en-GB" sz="4400" smtClean="0">
                <a:solidFill>
                  <a:srgbClr val="3C3CFA"/>
                </a:solidFill>
                <a:latin typeface="Algerian" pitchFamily="82" charset="0"/>
              </a:rPr>
            </a:br>
            <a:r>
              <a:rPr lang="en-GB" sz="6000" smtClean="0">
                <a:solidFill>
                  <a:srgbClr val="3C3CFA"/>
                </a:solidFill>
                <a:latin typeface="Algerian" pitchFamily="82" charset="0"/>
              </a:rPr>
              <a:t>Canary Islands</a:t>
            </a:r>
            <a:endParaRPr lang="es-ES" sz="6000" smtClean="0">
              <a:solidFill>
                <a:srgbClr val="3C3CFA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2400" cy="1470025"/>
          </a:xfrm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mtClean="0">
                <a:solidFill>
                  <a:srgbClr val="FFFF00"/>
                </a:solidFill>
              </a:rPr>
              <a:t>LOE</a:t>
            </a:r>
            <a:br>
              <a:rPr lang="es-ES" smtClean="0">
                <a:solidFill>
                  <a:srgbClr val="FFFF00"/>
                </a:solidFill>
              </a:rPr>
            </a:br>
            <a:r>
              <a:rPr lang="es-ES" smtClean="0">
                <a:solidFill>
                  <a:srgbClr val="FFFF00"/>
                </a:solidFill>
              </a:rPr>
              <a:t>Organic Education Law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997200"/>
            <a:ext cx="7920038" cy="2641600"/>
          </a:xfrm>
          <a:solidFill>
            <a:schemeClr val="bg1"/>
          </a:solidFill>
        </p:spPr>
        <p:txBody>
          <a:bodyPr/>
          <a:lstStyle/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es-ES" sz="2800" smtClean="0"/>
              <a:t> Common for the whole Spanish territory</a:t>
            </a: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es-ES" sz="2800" smtClean="0"/>
              <a:t> Every one of the 17 Autonomic Communities can partially adapt to its own peculariaties and idiosiocrancy</a:t>
            </a:r>
          </a:p>
          <a:p>
            <a:pPr algn="l" eaLnBrk="1" hangingPunct="1">
              <a:buClr>
                <a:schemeClr val="tx1"/>
              </a:buClr>
              <a:buFont typeface="Wingdings" pitchFamily="2" charset="2"/>
              <a:buChar char="q"/>
            </a:pPr>
            <a:r>
              <a:rPr lang="es-ES" sz="2800" smtClean="0"/>
              <a:t> The chapter dealing with Adult Education is IX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341438"/>
            <a:ext cx="8496300" cy="4967287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s-ES" sz="4000" smtClean="0"/>
              <a:t>-</a:t>
            </a:r>
            <a:r>
              <a:rPr lang="es-ES" sz="3600" smtClean="0"/>
              <a:t>Article 66: Objectives and principles</a:t>
            </a:r>
            <a:br>
              <a:rPr lang="es-ES" sz="3600" smtClean="0"/>
            </a:br>
            <a:r>
              <a:rPr lang="es-ES" sz="3600" smtClean="0"/>
              <a:t/>
            </a:r>
            <a:br>
              <a:rPr lang="es-ES" sz="3600" smtClean="0"/>
            </a:br>
            <a:r>
              <a:rPr lang="es-ES" sz="3600" smtClean="0"/>
              <a:t>-Article 67: Organization</a:t>
            </a:r>
            <a:br>
              <a:rPr lang="es-ES" sz="3600" smtClean="0"/>
            </a:br>
            <a:r>
              <a:rPr lang="es-ES" sz="3600" smtClean="0"/>
              <a:t/>
            </a:r>
            <a:br>
              <a:rPr lang="es-ES" sz="3600" smtClean="0"/>
            </a:br>
            <a:r>
              <a:rPr lang="es-ES" sz="3600" smtClean="0"/>
              <a:t>-Article 68: Basic Education</a:t>
            </a:r>
            <a:br>
              <a:rPr lang="es-ES" sz="3600" smtClean="0"/>
            </a:br>
            <a:r>
              <a:rPr lang="es-ES" sz="3600" smtClean="0"/>
              <a:t/>
            </a:r>
            <a:br>
              <a:rPr lang="es-ES" sz="3600" smtClean="0"/>
            </a:br>
            <a:r>
              <a:rPr lang="es-ES" sz="3600" smtClean="0"/>
              <a:t>-Article 69: Post-compulsory Education </a:t>
            </a:r>
            <a:br>
              <a:rPr lang="es-ES" sz="3600" smtClean="0"/>
            </a:br>
            <a:r>
              <a:rPr lang="es-ES" sz="3600" smtClean="0"/>
              <a:t/>
            </a:r>
            <a:br>
              <a:rPr lang="es-ES" sz="3600" smtClean="0"/>
            </a:br>
            <a:r>
              <a:rPr lang="es-ES" sz="3600" smtClean="0"/>
              <a:t>-Article 70: Types of Centres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60350"/>
            <a:ext cx="6400800" cy="792163"/>
          </a:xfrm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z="4000" b="1" smtClean="0">
                <a:solidFill>
                  <a:srgbClr val="FFFF00"/>
                </a:solidFill>
              </a:rPr>
              <a:t>LOE – Chapter IX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37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z="4000" smtClean="0">
                <a:solidFill>
                  <a:srgbClr val="FFFF00"/>
                </a:solidFill>
              </a:rPr>
              <a:t>LOE Chapter IX-  Article 66 Objectives and principles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s-ES" sz="2400" smtClean="0"/>
              <a:t>    Offers 18+ citizens the  possibility of acquiring, updating or broadening knowledge and skills.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es-ES" sz="240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s-ES" sz="2400" smtClean="0"/>
              <a:t>    OBJECTIVES: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Acquiring basic skills and broaden and update knowledge.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Improve work skills.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Develop personal skills.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Develop skills to participate in social, cultural, political and economical life.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Develop programmes to avoid risks of social exclusion.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Respond to challenges posed by ageing population.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ES" sz="2000" smtClean="0"/>
              <a:t>Preventing and solving personal , family and social  conflicts.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9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3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1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z="4000" smtClean="0">
                <a:solidFill>
                  <a:srgbClr val="FFFF00"/>
                </a:solidFill>
              </a:rPr>
              <a:t>LOE Chapter IX-  Article 67 Organization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600200"/>
            <a:ext cx="8786812" cy="49720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Exceptionally, 16+ students can be admitted in the adult education system, with a work contract  not allowing them to attend an ordinary school.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Emphasis on self-learning; ordinary and distance modalities should be made available.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Flexible and open methodology.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Education authorities will promote research and disemination of innovative practices.</a:t>
            </a:r>
            <a:endParaRPr lang="es-ES" sz="2000" smtClean="0"/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State Educational authorities will promote agreements with universities, local authorities and other state institutions.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Specific programmes for Spanish as a Foreign Language, for the integration of immigrants.</a:t>
            </a:r>
          </a:p>
          <a:p>
            <a:pPr eaLnBrk="1" hangingPunct="1">
              <a:lnSpc>
                <a:spcPct val="80000"/>
              </a:lnSpc>
              <a:buFont typeface="Courier New" pitchFamily="49" charset="0"/>
              <a:buChar char="o"/>
            </a:pPr>
            <a:r>
              <a:rPr lang="es-ES" sz="2400" smtClean="0"/>
              <a:t>Adequate atention to Special needs population and prisoners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3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1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65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z="4000" smtClean="0">
                <a:solidFill>
                  <a:srgbClr val="FFFF00"/>
                </a:solidFill>
              </a:rPr>
              <a:t>LOE Chapter IX  Article 68</a:t>
            </a:r>
            <a:br>
              <a:rPr lang="es-ES" sz="4000" smtClean="0">
                <a:solidFill>
                  <a:srgbClr val="FFFF00"/>
                </a:solidFill>
              </a:rPr>
            </a:br>
            <a:r>
              <a:rPr lang="es-ES" sz="4000" smtClean="0">
                <a:solidFill>
                  <a:srgbClr val="FFFF00"/>
                </a:solidFill>
              </a:rPr>
              <a:t> Basic Education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000250"/>
            <a:ext cx="8643937" cy="4125913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s-ES" sz="4400" smtClean="0"/>
              <a:t> </a:t>
            </a:r>
            <a:r>
              <a:rPr lang="es-ES" sz="4000" smtClean="0"/>
              <a:t>Offer will be adapted  to adults’ specific conditions and needs.</a:t>
            </a:r>
          </a:p>
          <a:p>
            <a:pPr eaLnBrk="1" hangingPunct="1">
              <a:buFontTx/>
              <a:buNone/>
            </a:pPr>
            <a:endParaRPr lang="es-ES" sz="4000" smtClean="0"/>
          </a:p>
          <a:p>
            <a:pPr eaLnBrk="1" hangingPunct="1">
              <a:buFontTx/>
              <a:buBlip>
                <a:blip r:embed="rId3"/>
              </a:buBlip>
            </a:pPr>
            <a:r>
              <a:rPr lang="es-ES" sz="4000" smtClean="0"/>
              <a:t> Special tests to obtain the GCSE.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es-ES" sz="4000" smtClean="0">
                <a:solidFill>
                  <a:srgbClr val="FFFF00"/>
                </a:solidFill>
              </a:rPr>
              <a:t>LOE Chapter IX  Article 69</a:t>
            </a:r>
            <a:br>
              <a:rPr lang="es-ES" sz="4000" smtClean="0">
                <a:solidFill>
                  <a:srgbClr val="FFFF00"/>
                </a:solidFill>
              </a:rPr>
            </a:br>
            <a:r>
              <a:rPr lang="es-ES" sz="4000" smtClean="0">
                <a:solidFill>
                  <a:srgbClr val="FFFF00"/>
                </a:solidFill>
              </a:rPr>
              <a:t> Post- Compulsory Education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s-ES" sz="2800" smtClean="0"/>
              <a:t>All citizens will be offered the possibility to access baccaulaurate and vocational studies.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es-ES" sz="2800" smtClean="0"/>
              <a:t>Educational authorities </a:t>
            </a:r>
          </a:p>
          <a:p>
            <a:pPr lvl="1" eaLnBrk="1" hangingPunct="1"/>
            <a:r>
              <a:rPr lang="es-ES" sz="2400" smtClean="0"/>
              <a:t>will offer adults a specific offer  adapted to their characteristics.</a:t>
            </a:r>
          </a:p>
          <a:p>
            <a:pPr lvl="1" eaLnBrk="1" hangingPunct="1"/>
            <a:r>
              <a:rPr lang="es-ES" sz="2400" smtClean="0"/>
              <a:t>will organise distance learning modality.</a:t>
            </a:r>
          </a:p>
          <a:p>
            <a:pPr lvl="1" eaLnBrk="1" hangingPunct="1"/>
            <a:r>
              <a:rPr lang="es-ES" sz="2400" smtClean="0"/>
              <a:t>will offer special tests to obtain the baccalaurate and vocational studies diplomas. </a:t>
            </a:r>
          </a:p>
          <a:p>
            <a:pPr lvl="1" eaLnBrk="1" hangingPunct="1"/>
            <a:r>
              <a:rPr lang="es-ES" sz="2400" smtClean="0"/>
              <a:t>25+ students will be offered a test to acess university degrees. </a:t>
            </a:r>
          </a:p>
          <a:p>
            <a:pPr eaLnBrk="1" hangingPunct="1"/>
            <a:endParaRPr lang="es-ES" sz="2800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00FF"/>
          </a:solidFill>
        </p:spPr>
        <p:txBody>
          <a:bodyPr/>
          <a:lstStyle/>
          <a:p>
            <a:pPr eaLnBrk="1" hangingPunct="1"/>
            <a:r>
              <a:rPr lang="es-ES" smtClean="0">
                <a:solidFill>
                  <a:schemeClr val="bg1"/>
                </a:solidFill>
              </a:rPr>
              <a:t>Adult Education : The Future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A lot of emphasis on Distance Learning.</a:t>
            </a:r>
          </a:p>
          <a:p>
            <a:pPr eaLnBrk="1" hangingPunct="1">
              <a:buFontTx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Char char="q"/>
            </a:pPr>
            <a:r>
              <a:rPr lang="es-ES" smtClean="0"/>
              <a:t>Adult Education teachers: strongly encouraged to follow training courses in :</a:t>
            </a:r>
          </a:p>
          <a:p>
            <a:pPr lvl="1" eaLnBrk="1" hangingPunct="1"/>
            <a:r>
              <a:rPr lang="es-ES" smtClean="0"/>
              <a:t>Educational platforms (Moodle) </a:t>
            </a:r>
          </a:p>
          <a:p>
            <a:pPr lvl="1" eaLnBrk="1" hangingPunct="1"/>
            <a:r>
              <a:rPr lang="es-ES" smtClean="0"/>
              <a:t>ICT assisted learning techniques</a:t>
            </a:r>
          </a:p>
          <a:p>
            <a:pPr lvl="1" eaLnBrk="1" hangingPunct="1"/>
            <a:r>
              <a:rPr lang="es-ES" smtClean="0"/>
              <a:t>Materials generators (Hot Potatoes, JClick, WebQuest templates…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smtClean="0"/>
              <a:t>Adult Education Courses in the Canary Islands</a:t>
            </a:r>
          </a:p>
        </p:txBody>
      </p:sp>
      <p:sp>
        <p:nvSpPr>
          <p:cNvPr id="542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General Certificate of Secondary Education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Baccalaureate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Distance English Course “ That´s English”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Foreign Languages – Levels A1-A2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Vocational Courses- ICT, PA, Nurse Assistant, Cooking, Dressmaking…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es-ES" smtClean="0"/>
              <a:t>Recreational Courses- Drawing and Painting, Tai-chi, Canarian  Folklore…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5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4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  <a:solidFill>
            <a:srgbClr val="FF9900"/>
          </a:solidFill>
        </p:spPr>
        <p:txBody>
          <a:bodyPr/>
          <a:lstStyle/>
          <a:p>
            <a:pPr eaLnBrk="1" hangingPunct="1">
              <a:defRPr/>
            </a:pPr>
            <a:r>
              <a:rPr lang="es-ES" sz="6600" smtClean="0">
                <a:solidFill>
                  <a:schemeClr val="accent2"/>
                </a:solidFill>
              </a:rPr>
              <a:t>THE SCHOOLS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2050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smtClean="0">
                <a:solidFill>
                  <a:schemeClr val="accent2"/>
                </a:solidFill>
              </a:rPr>
              <a:t>There are two types of schools:</a:t>
            </a:r>
            <a:r>
              <a:rPr lang="es-ES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defRPr/>
            </a:pPr>
            <a:endParaRPr lang="es-ES" smtClean="0">
              <a:solidFill>
                <a:schemeClr val="accent2"/>
              </a:solidFill>
            </a:endParaRPr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1116013" y="4292600"/>
            <a:ext cx="2374900" cy="144145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s-ES">
                <a:solidFill>
                  <a:schemeClr val="accent2"/>
                </a:solidFill>
                <a:hlinkClick r:id="rId3" action="ppaction://hlinksldjump"/>
              </a:rPr>
              <a:t>CEAD</a:t>
            </a:r>
            <a:endParaRPr lang="es-ES">
              <a:solidFill>
                <a:schemeClr val="accent2"/>
              </a:solidFill>
            </a:endParaRP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5435600" y="4292600"/>
            <a:ext cx="2374900" cy="144145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s-ES">
                <a:solidFill>
                  <a:schemeClr val="accent2"/>
                </a:solidFill>
                <a:hlinkClick r:id="rId4" action="ppaction://hlinksldjump"/>
              </a:rPr>
              <a:t>CEPA</a:t>
            </a:r>
            <a:endParaRPr lang="es-ES">
              <a:solidFill>
                <a:schemeClr val="accent2"/>
              </a:solidFill>
            </a:endParaRPr>
          </a:p>
        </p:txBody>
      </p:sp>
      <p:sp>
        <p:nvSpPr>
          <p:cNvPr id="40966" name="AutoShape 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40200" y="5876925"/>
            <a:ext cx="647700" cy="6477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  <a:solidFill>
            <a:srgbClr val="FF9900"/>
          </a:solidFill>
        </p:spPr>
        <p:txBody>
          <a:bodyPr/>
          <a:lstStyle/>
          <a:p>
            <a:pPr eaLnBrk="1" hangingPunct="1">
              <a:defRPr/>
            </a:pPr>
            <a:r>
              <a:rPr lang="es-ES" sz="6600" dirty="0" smtClean="0">
                <a:solidFill>
                  <a:schemeClr val="accent5">
                    <a:lumMod val="50000"/>
                  </a:schemeClr>
                </a:solidFill>
              </a:rPr>
              <a:t>THE SCHOOLS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2050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dirty="0" err="1" smtClean="0">
                <a:solidFill>
                  <a:schemeClr val="accent5">
                    <a:lumMod val="50000"/>
                  </a:schemeClr>
                </a:solidFill>
              </a:rPr>
              <a:t>There</a:t>
            </a:r>
            <a:r>
              <a:rPr lang="es-ES" sz="4000" dirty="0" smtClean="0">
                <a:solidFill>
                  <a:schemeClr val="accent5">
                    <a:lumMod val="50000"/>
                  </a:schemeClr>
                </a:solidFill>
              </a:rPr>
              <a:t> are </a:t>
            </a:r>
            <a:r>
              <a:rPr lang="es-ES" sz="4000" dirty="0" err="1" smtClean="0">
                <a:solidFill>
                  <a:schemeClr val="accent5">
                    <a:lumMod val="50000"/>
                  </a:schemeClr>
                </a:solidFill>
              </a:rPr>
              <a:t>two</a:t>
            </a:r>
            <a:r>
              <a:rPr lang="es-ES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5">
                    <a:lumMod val="50000"/>
                  </a:schemeClr>
                </a:solidFill>
              </a:rPr>
              <a:t>types</a:t>
            </a:r>
            <a:r>
              <a:rPr lang="es-ES" sz="4000" dirty="0" smtClean="0">
                <a:solidFill>
                  <a:schemeClr val="accent5">
                    <a:lumMod val="50000"/>
                  </a:schemeClr>
                </a:solidFill>
              </a:rPr>
              <a:t> of </a:t>
            </a:r>
            <a:r>
              <a:rPr lang="es-ES" sz="4000" dirty="0" err="1" smtClean="0">
                <a:solidFill>
                  <a:schemeClr val="accent5">
                    <a:lumMod val="50000"/>
                  </a:schemeClr>
                </a:solidFill>
              </a:rPr>
              <a:t>schools</a:t>
            </a:r>
            <a:r>
              <a:rPr lang="es-ES" sz="40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endParaRPr lang="es-ES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3732" name="AutoShape 4">
            <a:hlinkHover r:id="rId3" action="ppaction://hlinksldjump"/>
          </p:cNvPr>
          <p:cNvSpPr>
            <a:spLocks noChangeArrowheads="1"/>
          </p:cNvSpPr>
          <p:nvPr/>
        </p:nvSpPr>
        <p:spPr bwMode="auto">
          <a:xfrm>
            <a:off x="1116013" y="4292600"/>
            <a:ext cx="2374900" cy="144145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s-ES">
                <a:solidFill>
                  <a:schemeClr val="accent2"/>
                </a:solidFill>
                <a:hlinkClick r:id="rId3" action="ppaction://hlinksldjump"/>
              </a:rPr>
              <a:t>CEAD</a:t>
            </a:r>
            <a:endParaRPr lang="es-ES">
              <a:solidFill>
                <a:schemeClr val="accent2"/>
              </a:solidFill>
            </a:endParaRPr>
          </a:p>
        </p:txBody>
      </p:sp>
      <p:sp>
        <p:nvSpPr>
          <p:cNvPr id="73733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435600" y="4292600"/>
            <a:ext cx="2374900" cy="144145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s-ES">
                <a:solidFill>
                  <a:schemeClr val="accent2"/>
                </a:solidFill>
                <a:hlinkClick r:id="rId4" action="ppaction://hlinksldjump"/>
              </a:rPr>
              <a:t>CEPA</a:t>
            </a:r>
            <a:endParaRPr lang="es-ES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nimBg="1"/>
      <p:bldP spid="73730" grpId="1" animBg="1"/>
      <p:bldP spid="73731" grpId="0" build="p"/>
      <p:bldP spid="73732" grpId="0" animBg="1"/>
      <p:bldP spid="737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sp>
        <p:nvSpPr>
          <p:cNvPr id="665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468313" y="404813"/>
            <a:ext cx="8135937" cy="576103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306000" rIns="360000" anchor="ctr"/>
          <a:lstStyle/>
          <a:p>
            <a:pPr lvl="1" algn="l"/>
            <a:endParaRPr lang="es-ES"/>
          </a:p>
          <a:p>
            <a:pPr lvl="1" algn="l"/>
            <a:r>
              <a:rPr lang="es-ES"/>
              <a:t>CEAD : Distance Learning School: </a:t>
            </a:r>
          </a:p>
          <a:p>
            <a:pPr lvl="1" algn="l"/>
            <a:r>
              <a:rPr lang="es-ES"/>
              <a:t>one in every capital city </a:t>
            </a:r>
          </a:p>
          <a:p>
            <a:pPr lvl="1" algn="l"/>
            <a:r>
              <a:rPr lang="es-ES"/>
              <a:t>(Las Palmas de GC and </a:t>
            </a:r>
          </a:p>
          <a:p>
            <a:pPr lvl="1" algn="l"/>
            <a:r>
              <a:rPr lang="es-ES"/>
              <a:t>Sta. Cruz de Tenerife) . </a:t>
            </a:r>
          </a:p>
          <a:p>
            <a:pPr lvl="1" algn="l">
              <a:buFontTx/>
              <a:buChar char="–"/>
            </a:pPr>
            <a:r>
              <a:rPr lang="es-ES"/>
              <a:t> GCSE, Baccalaurate, </a:t>
            </a:r>
          </a:p>
          <a:p>
            <a:pPr lvl="1" algn="l">
              <a:buFontTx/>
              <a:buChar char="–"/>
            </a:pPr>
            <a:r>
              <a:rPr lang="es-ES"/>
              <a:t> Vocational Studies, </a:t>
            </a:r>
          </a:p>
          <a:p>
            <a:pPr lvl="1" algn="l">
              <a:buFontTx/>
              <a:buChar char="–"/>
            </a:pPr>
            <a:r>
              <a:rPr lang="es-ES"/>
              <a:t> 25+ students University entrance </a:t>
            </a:r>
          </a:p>
          <a:p>
            <a:pPr lvl="1" algn="l"/>
            <a:r>
              <a:rPr lang="es-ES"/>
              <a:t>preparation , …</a:t>
            </a:r>
          </a:p>
          <a:p>
            <a:pPr lvl="1" algn="l">
              <a:buFontTx/>
              <a:buChar char="–"/>
            </a:pPr>
            <a:endParaRPr lang="es-ES"/>
          </a:p>
        </p:txBody>
      </p:sp>
      <p:sp>
        <p:nvSpPr>
          <p:cNvPr id="43013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43888" y="6021388"/>
            <a:ext cx="647700" cy="6477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sp>
        <p:nvSpPr>
          <p:cNvPr id="686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39750" y="404813"/>
            <a:ext cx="8135938" cy="576103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rIns="432000" anchor="ctr"/>
          <a:lstStyle/>
          <a:p>
            <a:pPr lvl="1" algn="l"/>
            <a:endParaRPr lang="es-ES"/>
          </a:p>
          <a:p>
            <a:pPr lvl="1" algn="l"/>
            <a:r>
              <a:rPr lang="es-ES"/>
              <a:t>CEPA: Adult Education School. </a:t>
            </a:r>
          </a:p>
          <a:p>
            <a:pPr lvl="1" algn="l"/>
            <a:r>
              <a:rPr lang="es-ES"/>
              <a:t>There are 32 distributed in the seven </a:t>
            </a:r>
          </a:p>
          <a:p>
            <a:pPr lvl="1" algn="l"/>
            <a:r>
              <a:rPr lang="es-ES"/>
              <a:t>Canary Islands. </a:t>
            </a:r>
          </a:p>
          <a:p>
            <a:pPr algn="l">
              <a:buFontTx/>
              <a:buChar char="–"/>
            </a:pPr>
            <a:r>
              <a:rPr lang="es-ES"/>
              <a:t>Basic Education (</a:t>
            </a:r>
            <a:r>
              <a:rPr lang="es-ES" sz="2800"/>
              <a:t>literacy and numeracy</a:t>
            </a:r>
            <a:r>
              <a:rPr lang="es-ES"/>
              <a:t>), </a:t>
            </a:r>
          </a:p>
          <a:p>
            <a:pPr algn="l">
              <a:buFontTx/>
              <a:buChar char="–"/>
            </a:pPr>
            <a:r>
              <a:rPr lang="es-ES"/>
              <a:t>GCSE, </a:t>
            </a:r>
          </a:p>
          <a:p>
            <a:pPr algn="l">
              <a:buFontTx/>
              <a:buChar char="–"/>
            </a:pPr>
            <a:r>
              <a:rPr lang="es-ES"/>
              <a:t>Vocational and recreational courses…</a:t>
            </a:r>
          </a:p>
          <a:p>
            <a:pPr algn="l">
              <a:buFontTx/>
              <a:buChar char="–"/>
            </a:pPr>
            <a:r>
              <a:rPr lang="es-ES"/>
              <a:t>Larger ones: Baccalaurate, </a:t>
            </a:r>
          </a:p>
          <a:p>
            <a:pPr algn="l">
              <a:buFontTx/>
              <a:buChar char="–"/>
            </a:pPr>
            <a:r>
              <a:rPr lang="es-ES"/>
              <a:t>exams preparation…</a:t>
            </a:r>
          </a:p>
        </p:txBody>
      </p:sp>
      <p:sp>
        <p:nvSpPr>
          <p:cNvPr id="4403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243888" y="6021388"/>
            <a:ext cx="647700" cy="6477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989138"/>
          </a:xfrm>
        </p:spPr>
        <p:txBody>
          <a:bodyPr/>
          <a:lstStyle/>
          <a:p>
            <a:pPr eaLnBrk="1" hangingPunct="1">
              <a:defRPr/>
            </a:pPr>
            <a:r>
              <a:rPr lang="es-ES" smtClean="0"/>
              <a:t>Structure of the Basic Education Studies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071688"/>
            <a:ext cx="7240588" cy="4286250"/>
          </a:xfrm>
        </p:spPr>
        <p:txBody>
          <a:bodyPr/>
          <a:lstStyle/>
          <a:p>
            <a:pPr marL="812800" indent="-812800" algn="l" eaLnBrk="1" hangingPunct="1">
              <a:lnSpc>
                <a:spcPct val="80000"/>
              </a:lnSpc>
              <a:defRPr/>
            </a:pPr>
            <a:endParaRPr lang="es-ES" sz="2400" dirty="0" smtClean="0"/>
          </a:p>
          <a:p>
            <a:pPr marL="441325" indent="-441325" algn="l" eaLnBrk="1" hangingPunct="1">
              <a:lnSpc>
                <a:spcPct val="80000"/>
              </a:lnSpc>
              <a:tabLst>
                <a:tab pos="441325" algn="l"/>
              </a:tabLst>
              <a:defRPr/>
            </a:pPr>
            <a:r>
              <a:rPr lang="es-ES" sz="2400" dirty="0" smtClean="0"/>
              <a:t>1.- </a:t>
            </a:r>
            <a:r>
              <a:rPr lang="es-ES" sz="2400" dirty="0" err="1" smtClean="0"/>
              <a:t>Initial</a:t>
            </a:r>
            <a:r>
              <a:rPr lang="es-ES" sz="2400" dirty="0" smtClean="0"/>
              <a:t> Basic </a:t>
            </a:r>
            <a:r>
              <a:rPr lang="es-ES" sz="2400" dirty="0" err="1" smtClean="0"/>
              <a:t>Education</a:t>
            </a:r>
            <a:r>
              <a:rPr lang="es-ES" sz="2400" dirty="0" smtClean="0"/>
              <a:t>, </a:t>
            </a:r>
            <a:r>
              <a:rPr lang="es-ES" sz="2400" dirty="0" err="1" smtClean="0"/>
              <a:t>divided</a:t>
            </a:r>
            <a:r>
              <a:rPr lang="es-ES" sz="2400" dirty="0" smtClean="0"/>
              <a:t> in </a:t>
            </a:r>
            <a:r>
              <a:rPr lang="es-ES" sz="2400" dirty="0" err="1" smtClean="0"/>
              <a:t>two</a:t>
            </a:r>
            <a:r>
              <a:rPr lang="es-ES" sz="2400" dirty="0" smtClean="0"/>
              <a:t> </a:t>
            </a:r>
            <a:r>
              <a:rPr lang="es-ES" sz="2400" dirty="0" err="1" smtClean="0"/>
              <a:t>different</a:t>
            </a:r>
            <a:r>
              <a:rPr lang="es-ES" sz="2400" dirty="0" smtClean="0"/>
              <a:t> </a:t>
            </a:r>
            <a:r>
              <a:rPr lang="es-ES" sz="2400" dirty="0" err="1" smtClean="0"/>
              <a:t>courses</a:t>
            </a:r>
            <a:endParaRPr lang="es-ES" sz="2400" dirty="0" smtClean="0"/>
          </a:p>
          <a:p>
            <a:pPr marL="812800" indent="-812800" algn="l" eaLnBrk="1" hangingPunct="1">
              <a:lnSpc>
                <a:spcPct val="80000"/>
              </a:lnSpc>
              <a:defRPr/>
            </a:pPr>
            <a:endParaRPr lang="es-ES" sz="2400" dirty="0" smtClean="0"/>
          </a:p>
          <a:p>
            <a:pPr marL="812800" indent="-812800" algn="l" eaLnBrk="1" hangingPunct="1">
              <a:lnSpc>
                <a:spcPct val="80000"/>
              </a:lnSpc>
              <a:defRPr/>
            </a:pPr>
            <a:endParaRPr lang="es-ES" sz="2400" dirty="0" smtClean="0"/>
          </a:p>
          <a:p>
            <a:pPr marL="441325" indent="-441325" algn="l" eaLnBrk="1" hangingPunct="1">
              <a:lnSpc>
                <a:spcPct val="80000"/>
              </a:lnSpc>
              <a:defRPr/>
            </a:pPr>
            <a:r>
              <a:rPr lang="es-ES" sz="2400" dirty="0" smtClean="0"/>
              <a:t>2.- Post- </a:t>
            </a:r>
            <a:r>
              <a:rPr lang="es-ES" sz="2400" dirty="0" err="1" smtClean="0"/>
              <a:t>Initial</a:t>
            </a:r>
            <a:r>
              <a:rPr lang="es-ES" sz="2400" dirty="0" smtClean="0"/>
              <a:t> Basic </a:t>
            </a:r>
            <a:r>
              <a:rPr lang="es-ES" sz="2400" dirty="0" err="1" smtClean="0"/>
              <a:t>Education</a:t>
            </a:r>
            <a:r>
              <a:rPr lang="es-ES" sz="2400" dirty="0" smtClean="0"/>
              <a:t>, </a:t>
            </a:r>
            <a:r>
              <a:rPr lang="es-ES" sz="2400" dirty="0" err="1" smtClean="0"/>
              <a:t>four</a:t>
            </a:r>
            <a:r>
              <a:rPr lang="es-ES" sz="2400" dirty="0" smtClean="0"/>
              <a:t> </a:t>
            </a:r>
            <a:r>
              <a:rPr lang="es-ES" sz="2400" dirty="0" err="1" smtClean="0"/>
              <a:t>courses</a:t>
            </a:r>
            <a:r>
              <a:rPr lang="es-ES" sz="2400" dirty="0" smtClean="0"/>
              <a:t>, </a:t>
            </a:r>
            <a:r>
              <a:rPr lang="es-ES" sz="2400" dirty="0" err="1" smtClean="0"/>
              <a:t>each</a:t>
            </a:r>
            <a:r>
              <a:rPr lang="es-ES" sz="2400" dirty="0" smtClean="0"/>
              <a:t> of </a:t>
            </a:r>
            <a:r>
              <a:rPr lang="es-ES" sz="2400" dirty="0" err="1" smtClean="0"/>
              <a:t>them</a:t>
            </a:r>
            <a:r>
              <a:rPr lang="es-ES" sz="2400" dirty="0" smtClean="0"/>
              <a:t> </a:t>
            </a:r>
            <a:r>
              <a:rPr lang="es-ES" sz="2400" dirty="0" err="1" smtClean="0"/>
              <a:t>corresponding</a:t>
            </a:r>
            <a:r>
              <a:rPr lang="es-ES" sz="2400" dirty="0" smtClean="0"/>
              <a:t> </a:t>
            </a:r>
            <a:r>
              <a:rPr lang="es-ES" sz="2400" dirty="0" err="1" smtClean="0"/>
              <a:t>to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four</a:t>
            </a:r>
            <a:r>
              <a:rPr lang="es-ES" sz="2400" dirty="0" smtClean="0"/>
              <a:t> </a:t>
            </a:r>
            <a:r>
              <a:rPr lang="es-ES" sz="2400" dirty="0" err="1" smtClean="0"/>
              <a:t>coursesof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 </a:t>
            </a:r>
            <a:r>
              <a:rPr lang="es-ES" sz="2400" dirty="0" err="1" smtClean="0"/>
              <a:t>Secondary</a:t>
            </a:r>
            <a:r>
              <a:rPr lang="es-ES" sz="2400" dirty="0" smtClean="0"/>
              <a:t> </a:t>
            </a:r>
            <a:r>
              <a:rPr lang="es-ES" sz="2400" dirty="0" err="1" smtClean="0"/>
              <a:t>Education</a:t>
            </a:r>
            <a:r>
              <a:rPr lang="es-ES" sz="2400" dirty="0" smtClean="0"/>
              <a:t> </a:t>
            </a:r>
            <a:r>
              <a:rPr lang="es-ES" sz="2400" dirty="0" err="1" smtClean="0"/>
              <a:t>Studies</a:t>
            </a:r>
            <a:r>
              <a:rPr lang="es-ES" sz="2400" dirty="0" smtClean="0"/>
              <a:t>: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es-ES" sz="2400" dirty="0" smtClean="0"/>
              <a:t>           I.-   </a:t>
            </a:r>
            <a:r>
              <a:rPr lang="es-ES" sz="2400" dirty="0" err="1" smtClean="0"/>
              <a:t>Initial</a:t>
            </a:r>
            <a:endParaRPr lang="es-ES" sz="2400" dirty="0" smtClean="0"/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es-ES" sz="2400" dirty="0" smtClean="0"/>
              <a:t>           II.-  </a:t>
            </a:r>
            <a:r>
              <a:rPr lang="es-ES" sz="2400" dirty="0" err="1" smtClean="0"/>
              <a:t>Consolidation</a:t>
            </a:r>
            <a:endParaRPr lang="es-ES" sz="2400" dirty="0" smtClean="0"/>
          </a:p>
          <a:p>
            <a:pPr marL="812800" indent="-812800" algn="l" eaLnBrk="1" hangingPunct="1">
              <a:lnSpc>
                <a:spcPct val="80000"/>
              </a:lnSpc>
              <a:buFontTx/>
              <a:buNone/>
              <a:defRPr/>
            </a:pPr>
            <a:r>
              <a:rPr lang="es-ES" sz="2400" dirty="0" smtClean="0"/>
              <a:t>           III.- </a:t>
            </a:r>
            <a:r>
              <a:rPr lang="es-ES" sz="2400" dirty="0" err="1" smtClean="0"/>
              <a:t>Advanced</a:t>
            </a:r>
            <a:endParaRPr lang="es-ES" sz="2400" dirty="0" smtClean="0"/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es-ES" sz="2400" dirty="0" smtClean="0"/>
              <a:t>           IV.- </a:t>
            </a:r>
            <a:r>
              <a:rPr lang="es-ES" sz="2400" dirty="0" err="1" smtClean="0"/>
              <a:t>Degree</a:t>
            </a:r>
            <a:endParaRPr lang="es-ES" sz="2400" dirty="0" smtClean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3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3000"/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14500" y="214313"/>
            <a:ext cx="5786438" cy="1214437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Adult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Education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in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Canary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Islands</a:t>
            </a:r>
            <a:endParaRPr lang="es-ES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643063"/>
            <a:ext cx="8605838" cy="5214937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s-ES" sz="2400" b="1" dirty="0" smtClean="0"/>
              <a:t>-</a:t>
            </a:r>
            <a:r>
              <a:rPr lang="es-ES" sz="2400" b="1" dirty="0" err="1" smtClean="0"/>
              <a:t>Law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for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Adults´Lifelong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Learning</a:t>
            </a:r>
            <a:r>
              <a:rPr lang="es-ES" sz="2400" b="1" dirty="0" smtClean="0"/>
              <a:t> and Training- 676 13/ 2003 (	</a:t>
            </a:r>
            <a:r>
              <a:rPr lang="es-ES" sz="2400" b="1" dirty="0" err="1" smtClean="0"/>
              <a:t>Implemented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from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April</a:t>
            </a:r>
            <a:r>
              <a:rPr lang="es-ES" sz="2400" b="1" dirty="0" smtClean="0"/>
              <a:t> 4th 2003)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s-ES" sz="2400" b="1" dirty="0" smtClean="0"/>
              <a:t>- </a:t>
            </a:r>
            <a:r>
              <a:rPr lang="es-ES" sz="2400" b="1" dirty="0" err="1" smtClean="0"/>
              <a:t>Refers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to</a:t>
            </a:r>
            <a:r>
              <a:rPr lang="es-ES" sz="2400" b="1" dirty="0" smtClean="0"/>
              <a:t> a </a:t>
            </a:r>
            <a:r>
              <a:rPr lang="es-ES" sz="2400" b="1" dirty="0" err="1" smtClean="0"/>
              <a:t>previous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national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education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law</a:t>
            </a:r>
            <a:r>
              <a:rPr lang="es-ES" sz="2400" b="1" dirty="0" smtClean="0"/>
              <a:t>- </a:t>
            </a:r>
            <a:r>
              <a:rPr lang="es-ES" sz="2400" b="1" dirty="0" err="1" smtClean="0"/>
              <a:t>will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have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to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revised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soon</a:t>
            </a:r>
            <a:r>
              <a:rPr lang="es-ES" sz="2400" b="1" dirty="0" smtClean="0"/>
              <a:t>.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s-ES" sz="2400" b="1" dirty="0" smtClean="0"/>
              <a:t>- </a:t>
            </a:r>
            <a:r>
              <a:rPr lang="es-ES" sz="2400" b="1" dirty="0" err="1" smtClean="0"/>
              <a:t>Regulates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both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private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state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institutions</a:t>
            </a:r>
            <a:r>
              <a:rPr lang="es-ES" sz="2400" b="1" dirty="0" smtClean="0"/>
              <a:t>.</a:t>
            </a:r>
          </a:p>
          <a:p>
            <a:pPr algn="l" eaLnBrk="1" hangingPunct="1">
              <a:lnSpc>
                <a:spcPct val="80000"/>
              </a:lnSpc>
              <a:buFontTx/>
              <a:buChar char="-"/>
              <a:defRPr/>
            </a:pPr>
            <a:r>
              <a:rPr lang="es-ES" sz="2400" b="1" dirty="0" smtClean="0"/>
              <a:t> </a:t>
            </a:r>
            <a:r>
              <a:rPr lang="es-ES" sz="2400" b="1" dirty="0" err="1" smtClean="0"/>
              <a:t>Article</a:t>
            </a:r>
            <a:r>
              <a:rPr lang="es-ES" sz="2400" b="1" dirty="0" smtClean="0"/>
              <a:t> 5: formal </a:t>
            </a:r>
            <a:r>
              <a:rPr lang="es-ES" sz="2400" b="1" dirty="0" err="1" smtClean="0"/>
              <a:t>education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all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courses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conducting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to</a:t>
            </a:r>
            <a:r>
              <a:rPr lang="es-ES" sz="2400" b="1" dirty="0" smtClean="0"/>
              <a:t>  non- </a:t>
            </a:r>
            <a:r>
              <a:rPr lang="es-ES" sz="2400" b="1" dirty="0" err="1" smtClean="0"/>
              <a:t>university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degrees</a:t>
            </a:r>
            <a:r>
              <a:rPr lang="es-ES" sz="2400" b="1" dirty="0" smtClean="0"/>
              <a:t>.</a:t>
            </a:r>
          </a:p>
          <a:p>
            <a:pPr algn="l" eaLnBrk="1" hangingPunct="1">
              <a:lnSpc>
                <a:spcPct val="80000"/>
              </a:lnSpc>
              <a:buFontTx/>
              <a:buChar char="-"/>
              <a:defRPr/>
            </a:pPr>
            <a:r>
              <a:rPr lang="es-ES" sz="2400" b="1" dirty="0" smtClean="0"/>
              <a:t> </a:t>
            </a:r>
            <a:r>
              <a:rPr lang="es-ES" sz="2400" b="1" dirty="0" err="1" smtClean="0"/>
              <a:t>Mentions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especifically</a:t>
            </a:r>
            <a:r>
              <a:rPr lang="es-ES" sz="2400" b="1" dirty="0" smtClean="0"/>
              <a:t> Basic </a:t>
            </a:r>
            <a:r>
              <a:rPr lang="es-ES" sz="2400" b="1" dirty="0" err="1" smtClean="0"/>
              <a:t>Education</a:t>
            </a:r>
            <a:r>
              <a:rPr lang="es-ES" sz="2400" b="1" dirty="0" smtClean="0"/>
              <a:t>, </a:t>
            </a:r>
            <a:r>
              <a:rPr lang="es-ES" sz="2400" b="1" dirty="0" err="1" smtClean="0"/>
              <a:t>Vocational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Courses</a:t>
            </a:r>
            <a:r>
              <a:rPr lang="es-ES" sz="2400" b="1" dirty="0" smtClean="0"/>
              <a:t> and </a:t>
            </a:r>
            <a:r>
              <a:rPr lang="es-ES" sz="2400" b="1" dirty="0" err="1" smtClean="0"/>
              <a:t>Distance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Learning</a:t>
            </a:r>
            <a:r>
              <a:rPr lang="es-ES" sz="2400" b="1" dirty="0" smtClean="0"/>
              <a:t>. </a:t>
            </a:r>
          </a:p>
          <a:p>
            <a:pPr algn="l" eaLnBrk="1" hangingPunct="1">
              <a:lnSpc>
                <a:spcPct val="80000"/>
              </a:lnSpc>
              <a:buFontTx/>
              <a:buChar char="-"/>
              <a:defRPr/>
            </a:pPr>
            <a:r>
              <a:rPr lang="es-ES" sz="2400" b="1" dirty="0" smtClean="0"/>
              <a:t> </a:t>
            </a:r>
            <a:r>
              <a:rPr lang="es-ES" sz="2400" b="1" dirty="0" err="1" smtClean="0"/>
              <a:t>Admittance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age</a:t>
            </a:r>
            <a:r>
              <a:rPr lang="es-ES" sz="2400" b="1" dirty="0" smtClean="0"/>
              <a:t>: 18+. In </a:t>
            </a:r>
            <a:r>
              <a:rPr lang="es-ES" sz="2400" b="1" dirty="0" err="1" smtClean="0"/>
              <a:t>practice</a:t>
            </a:r>
            <a:r>
              <a:rPr lang="es-ES" sz="2400" b="1" dirty="0" smtClean="0"/>
              <a:t>, </a:t>
            </a:r>
            <a:r>
              <a:rPr lang="es-ES" sz="2400" b="1" dirty="0" err="1" smtClean="0"/>
              <a:t>citizens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over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the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age</a:t>
            </a:r>
            <a:r>
              <a:rPr lang="es-ES" sz="2400" b="1" dirty="0" smtClean="0"/>
              <a:t> of 17 </a:t>
            </a:r>
            <a:r>
              <a:rPr lang="es-ES" sz="2400" b="1" dirty="0" err="1" smtClean="0"/>
              <a:t>with</a:t>
            </a:r>
            <a:r>
              <a:rPr lang="es-ES" sz="2400" b="1" dirty="0" smtClean="0"/>
              <a:t> a </a:t>
            </a:r>
            <a:r>
              <a:rPr lang="es-ES" sz="2400" b="1" dirty="0" err="1" smtClean="0"/>
              <a:t>working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contract</a:t>
            </a:r>
            <a:r>
              <a:rPr lang="es-ES" sz="2400" b="1" dirty="0" smtClean="0"/>
              <a:t> are </a:t>
            </a:r>
            <a:r>
              <a:rPr lang="es-ES" sz="2400" b="1" dirty="0" err="1" smtClean="0"/>
              <a:t>admitted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Adult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Education</a:t>
            </a:r>
            <a:r>
              <a:rPr lang="es-ES" sz="2400" b="1" dirty="0" smtClean="0"/>
              <a:t> Centres. </a:t>
            </a:r>
          </a:p>
          <a:p>
            <a:pPr algn="l" eaLnBrk="1" hangingPunct="1">
              <a:lnSpc>
                <a:spcPct val="80000"/>
              </a:lnSpc>
              <a:buFontTx/>
              <a:buChar char="-"/>
              <a:defRPr/>
            </a:pPr>
            <a:r>
              <a:rPr lang="es-ES" sz="2400" b="1" dirty="0" smtClean="0"/>
              <a:t> </a:t>
            </a:r>
            <a:r>
              <a:rPr lang="es-ES" sz="2400" b="1" dirty="0" err="1" smtClean="0"/>
              <a:t>Succeeding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law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regulations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should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have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been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passed</a:t>
            </a:r>
            <a:r>
              <a:rPr lang="es-ES" sz="2400" b="1" dirty="0" smtClean="0"/>
              <a:t> in </a:t>
            </a:r>
            <a:r>
              <a:rPr lang="es-ES" sz="2400" b="1" dirty="0" err="1" smtClean="0"/>
              <a:t>the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Canarian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Community</a:t>
            </a:r>
            <a:r>
              <a:rPr lang="es-ES" sz="2400" b="1" dirty="0" smtClean="0"/>
              <a:t>. </a:t>
            </a:r>
            <a:r>
              <a:rPr lang="es-ES" sz="2400" b="1" dirty="0" err="1" smtClean="0"/>
              <a:t>However</a:t>
            </a:r>
            <a:r>
              <a:rPr lang="es-ES" sz="2400" b="1" dirty="0" smtClean="0"/>
              <a:t>, </a:t>
            </a:r>
            <a:r>
              <a:rPr lang="es-ES" sz="2400" b="1" dirty="0" err="1" smtClean="0"/>
              <a:t>only</a:t>
            </a:r>
            <a:r>
              <a:rPr lang="es-ES" sz="2400" b="1" dirty="0" smtClean="0"/>
              <a:t> “ </a:t>
            </a:r>
            <a:r>
              <a:rPr lang="es-ES" sz="2400" b="1" dirty="0" err="1" smtClean="0"/>
              <a:t>Resolutions</a:t>
            </a:r>
            <a:r>
              <a:rPr lang="es-ES" sz="2400" b="1" dirty="0" smtClean="0"/>
              <a:t>”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s-ES" sz="2400" b="1" dirty="0" smtClean="0"/>
              <a:t>(a </a:t>
            </a:r>
            <a:r>
              <a:rPr lang="es-ES" sz="2400" b="1" dirty="0" err="1" smtClean="0"/>
              <a:t>minor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law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rank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which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is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only</a:t>
            </a:r>
            <a:r>
              <a:rPr lang="es-ES" sz="2400" b="1" dirty="0" smtClean="0"/>
              <a:t> provisional) </a:t>
            </a:r>
            <a:r>
              <a:rPr lang="es-ES" sz="2400" b="1" dirty="0" err="1" smtClean="0"/>
              <a:t>have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been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developed</a:t>
            </a:r>
            <a:r>
              <a:rPr lang="es-ES" sz="2400" b="1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 smtClean="0"/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3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14313"/>
            <a:ext cx="7358063" cy="28575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Resolution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of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Vocational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Studies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Adult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Education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Authority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the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Canary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Islands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ES" sz="4000" dirty="0" err="1" smtClean="0">
                <a:solidFill>
                  <a:schemeClr val="accent6">
                    <a:lumMod val="75000"/>
                  </a:schemeClr>
                </a:solidFill>
              </a:rPr>
              <a:t>July</a:t>
            </a:r>
            <a:r>
              <a:rPr lang="es-ES" sz="4000" dirty="0" smtClean="0">
                <a:solidFill>
                  <a:schemeClr val="accent6">
                    <a:lumMod val="75000"/>
                  </a:schemeClr>
                </a:solidFill>
              </a:rPr>
              <a:t> , 30th 2008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571875"/>
            <a:ext cx="8496300" cy="21431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s-ES" sz="2400" dirty="0" smtClean="0"/>
              <a:t>  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ES" sz="2400" dirty="0" err="1" smtClean="0"/>
              <a:t>Regulates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structure</a:t>
            </a:r>
            <a:r>
              <a:rPr lang="es-ES" sz="2400" dirty="0" smtClean="0"/>
              <a:t> and </a:t>
            </a:r>
            <a:r>
              <a:rPr lang="es-ES" sz="2400" dirty="0" err="1" smtClean="0"/>
              <a:t>curricula</a:t>
            </a:r>
            <a:r>
              <a:rPr lang="es-ES" sz="2400" dirty="0" smtClean="0"/>
              <a:t> in </a:t>
            </a:r>
            <a:r>
              <a:rPr lang="es-ES" sz="2400" dirty="0" err="1" smtClean="0"/>
              <a:t>all</a:t>
            </a:r>
            <a:r>
              <a:rPr lang="es-ES" sz="2400" dirty="0" smtClean="0"/>
              <a:t> </a:t>
            </a:r>
            <a:r>
              <a:rPr lang="es-ES" sz="2400" dirty="0" err="1" smtClean="0"/>
              <a:t>levels</a:t>
            </a:r>
            <a:r>
              <a:rPr lang="es-ES" sz="2400" dirty="0" smtClean="0"/>
              <a:t> of </a:t>
            </a:r>
            <a:r>
              <a:rPr lang="es-ES" sz="2400" dirty="0" err="1" smtClean="0"/>
              <a:t>Adult</a:t>
            </a:r>
            <a:r>
              <a:rPr lang="es-ES" sz="2400" dirty="0" smtClean="0"/>
              <a:t> </a:t>
            </a:r>
            <a:r>
              <a:rPr lang="es-ES" sz="2400" dirty="0" err="1" smtClean="0"/>
              <a:t>Education</a:t>
            </a:r>
            <a:endParaRPr lang="es-ES" sz="2400" dirty="0" smtClean="0"/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s-ES" sz="2400" dirty="0" smtClean="0"/>
          </a:p>
          <a:p>
            <a:pPr algn="l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s-ES" sz="2400" dirty="0" smtClean="0"/>
              <a:t> Has </a:t>
            </a:r>
            <a:r>
              <a:rPr lang="es-ES" sz="2400" dirty="0" err="1" smtClean="0"/>
              <a:t>not</a:t>
            </a:r>
            <a:r>
              <a:rPr lang="es-ES" sz="2400" dirty="0" smtClean="0"/>
              <a:t> </a:t>
            </a:r>
            <a:r>
              <a:rPr lang="es-ES" sz="2400" dirty="0" err="1" smtClean="0"/>
              <a:t>been</a:t>
            </a:r>
            <a:r>
              <a:rPr lang="es-ES" sz="2400" dirty="0" smtClean="0"/>
              <a:t> </a:t>
            </a:r>
            <a:r>
              <a:rPr lang="es-ES" sz="2400" dirty="0" err="1" smtClean="0"/>
              <a:t>definitively</a:t>
            </a:r>
            <a:r>
              <a:rPr lang="es-ES" sz="2400" dirty="0" smtClean="0"/>
              <a:t> </a:t>
            </a:r>
            <a:r>
              <a:rPr lang="es-ES" sz="2400" dirty="0" err="1" smtClean="0"/>
              <a:t>passed</a:t>
            </a:r>
            <a:r>
              <a:rPr lang="es-ES" sz="2400" dirty="0" smtClean="0"/>
              <a:t> </a:t>
            </a:r>
            <a:r>
              <a:rPr lang="es-ES" sz="2400" dirty="0" err="1" smtClean="0"/>
              <a:t>yet</a:t>
            </a:r>
            <a:r>
              <a:rPr lang="es-ES" sz="1800" b="1" dirty="0" smtClean="0"/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</p:bldLst>
  </p:timing>
</p:sld>
</file>

<file path=ppt/theme/theme1.xml><?xml version="1.0" encoding="utf-8"?>
<a:theme xmlns:a="http://schemas.openxmlformats.org/drawingml/2006/main" name="Capas de cristal">
  <a:themeElements>
    <a:clrScheme name="Capas de cristal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Capas de crist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as de cristal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as de cristal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as de cristal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rújula">
  <a:themeElements>
    <a:clrScheme name="Brújula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Brújul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rújula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újula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újula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s-E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640</Words>
  <Application>Microsoft Office PowerPoint</Application>
  <PresentationFormat>Pokaz na ekranie (4:3)</PresentationFormat>
  <Paragraphs>119</Paragraphs>
  <Slides>16</Slides>
  <Notes>16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16</vt:i4>
      </vt:variant>
    </vt:vector>
  </HeadingPairs>
  <TitlesOfParts>
    <vt:vector size="26" baseType="lpstr">
      <vt:lpstr>Arial</vt:lpstr>
      <vt:lpstr>Arial Black</vt:lpstr>
      <vt:lpstr>Wingdings</vt:lpstr>
      <vt:lpstr>Calibri</vt:lpstr>
      <vt:lpstr>Tahoma</vt:lpstr>
      <vt:lpstr>Algerian</vt:lpstr>
      <vt:lpstr>Courier New</vt:lpstr>
      <vt:lpstr>Capas de cristal</vt:lpstr>
      <vt:lpstr>Brújula</vt:lpstr>
      <vt:lpstr>Diseño predeterminado</vt:lpstr>
      <vt:lpstr>Adult Education</vt:lpstr>
      <vt:lpstr>Adult Education Courses in the Canary Islands</vt:lpstr>
      <vt:lpstr>THE SCHOOLS</vt:lpstr>
      <vt:lpstr>THE SCHOOLS</vt:lpstr>
      <vt:lpstr>Slajd 5</vt:lpstr>
      <vt:lpstr>Slajd 6</vt:lpstr>
      <vt:lpstr>Structure of the Basic Education Studies</vt:lpstr>
      <vt:lpstr>Adult Education  in the Canary Islands</vt:lpstr>
      <vt:lpstr>Resolution of the Vocational Studies and Adult Education Authority in the Canary Islands July , 30th 2008</vt:lpstr>
      <vt:lpstr>LOE Organic Education Law</vt:lpstr>
      <vt:lpstr>-Article 66: Objectives and principles  -Article 67: Organization  -Article 68: Basic Education  -Article 69: Post-compulsory Education   -Article 70: Types of Centres</vt:lpstr>
      <vt:lpstr>LOE Chapter IX-  Article 66 Objectives and principles</vt:lpstr>
      <vt:lpstr>LOE Chapter IX-  Article 67 Organization</vt:lpstr>
      <vt:lpstr>LOE Chapter IX  Article 68  Basic Education</vt:lpstr>
      <vt:lpstr>LOE Chapter IX  Article 69  Post- Compulsory Education</vt:lpstr>
      <vt:lpstr>Adult Education : The Future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Education in the Canary Islands</dc:title>
  <dc:creator>lmanpad</dc:creator>
  <cp:lastModifiedBy>uczelnia</cp:lastModifiedBy>
  <cp:revision>24</cp:revision>
  <dcterms:created xsi:type="dcterms:W3CDTF">2010-01-25T16:31:26Z</dcterms:created>
  <dcterms:modified xsi:type="dcterms:W3CDTF">2010-02-09T12:52:05Z</dcterms:modified>
</cp:coreProperties>
</file>