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charts/chart39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theme/themeOverride1.xml" ContentType="application/vnd.openxmlformats-officedocument.themeOverride+xml"/>
  <Override PartName="/ppt/charts/chart42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40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charts/chart4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3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4.xlsx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5.xlsx"/><Relationship Id="rId1" Type="http://schemas.openxmlformats.org/officeDocument/2006/relationships/themeOverride" Target="../theme/themeOverride1.xm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Gender</c:v>
                </c:pt>
              </c:strCache>
            </c:strRef>
          </c:tx>
          <c:explosion val="25"/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</c:v>
                </c:pt>
                <c:pt idx="1">
                  <c:v>20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7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explosion val="25"/>
          <c:dPt>
            <c:idx val="0"/>
            <c:spPr>
              <a:solidFill>
                <a:schemeClr val="accent1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</c:v>
                </c:pt>
                <c:pt idx="1">
                  <c:v>6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5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1"/>
            <c:spPr>
              <a:solidFill>
                <a:schemeClr val="bg1">
                  <a:lumMod val="85000"/>
                </a:schemeClr>
              </a:solidFill>
            </c:spPr>
          </c:dPt>
          <c:dPt>
            <c:idx val="3"/>
            <c:spPr>
              <a:solidFill>
                <a:schemeClr val="tx1">
                  <a:lumMod val="95000"/>
                  <a:lumOff val="5000"/>
                </a:schemeClr>
              </a:solidFill>
            </c:spPr>
          </c:dPt>
          <c:dLbls>
            <c:dLbl>
              <c:idx val="0"/>
              <c:layout>
                <c:manualLayout>
                  <c:x val="6.2091503267973858E-2"/>
                  <c:y val="-8.5106382978723402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3</a:t>
                    </a:r>
                    <a:endParaRPr lang="en-US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8.8235036796870975E-2"/>
                  <c:y val="3.9006812978164961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en-US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4.5751633986928102E-2"/>
                  <c:y val="9.2198581560283682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en-US" dirty="0"/>
                  </a:p>
                </c:rich>
              </c:tx>
              <c:showPercent val="1"/>
            </c:dLbl>
            <c:dLbl>
              <c:idx val="3"/>
              <c:layout>
                <c:manualLayout>
                  <c:x val="-8.8235294117647065E-2"/>
                  <c:y val="-1.4184397163120567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7</a:t>
                    </a:r>
                    <a:endParaRPr lang="en-US" dirty="0"/>
                  </a:p>
                </c:rich>
              </c:tx>
              <c:showPercent val="1"/>
            </c:dLbl>
            <c:showPercent val="1"/>
          </c:dLbls>
          <c:cat>
            <c:strRef>
              <c:f>Sheet1!$A$2:$A$5</c:f>
              <c:strCache>
                <c:ptCount val="4"/>
                <c:pt idx="0">
                  <c:v>can't promote</c:v>
                </c:pt>
                <c:pt idx="1">
                  <c:v>good salary</c:v>
                </c:pt>
                <c:pt idx="2">
                  <c:v>is far</c:v>
                </c:pt>
                <c:pt idx="3">
                  <c:v>traffics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7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2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Prefer not to work</c:v>
                </c:pt>
                <c:pt idx="1">
                  <c:v>Want to focus on my studies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</c:v>
                </c:pt>
                <c:pt idx="1">
                  <c:v>5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7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1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</c:v>
                </c:pt>
                <c:pt idx="1">
                  <c:v>3.2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tx2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3.3898305084745763E-2"/>
                  <c:y val="-0.1773049645390071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5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-2.5894239473939124E-17"/>
                  <c:y val="0.12411347517730496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4</a:t>
                    </a:r>
                    <a:endParaRPr lang="pl-PL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7.6271186440677888E-2"/>
                  <c:y val="-6.3829787234042562E-2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3</a:t>
                    </a:r>
                    <a:endParaRPr lang="pl-PL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Sheet1!$A$2:$A$4</c:f>
              <c:strCache>
                <c:ptCount val="3"/>
                <c:pt idx="0">
                  <c:v>lack of competences</c:v>
                </c:pt>
                <c:pt idx="1">
                  <c:v>language difficulties</c:v>
                </c:pt>
                <c:pt idx="2">
                  <c:v>lack of education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2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28</c:v>
                </c:pt>
                <c:pt idx="1">
                  <c:v>4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5">
                  <a:lumMod val="40000"/>
                  <a:lumOff val="6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21</c:v>
                </c:pt>
                <c:pt idx="1">
                  <c:v>3.2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7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1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4.4642857142857144E-2"/>
                  <c:y val="-9.2198581560283654E-2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6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-2.976190476190476E-3"/>
                  <c:y val="0.10638297872340426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7</a:t>
                    </a:r>
                    <a:endParaRPr lang="en-US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5.9523809523809521E-2"/>
                  <c:y val="-9.2198581560283654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6</a:t>
                    </a:r>
                    <a:endParaRPr lang="pl-PL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Sheet1!$A$2:$A$4</c:f>
              <c:strCache>
                <c:ptCount val="3"/>
                <c:pt idx="0">
                  <c:v>ICT (Computing)</c:v>
                </c:pt>
                <c:pt idx="1">
                  <c:v>Languages</c:v>
                </c:pt>
                <c:pt idx="2">
                  <c:v>Leisure activities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7</c:v>
                </c:pt>
                <c:pt idx="2">
                  <c:v>6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2">
                  <a:lumMod val="10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2"/>
            <c:spPr>
              <a:solidFill>
                <a:schemeClr val="bg2">
                  <a:lumMod val="75000"/>
                </a:schemeClr>
              </a:solidFill>
            </c:spPr>
          </c:dPt>
          <c:dPt>
            <c:idx val="3"/>
            <c:spPr>
              <a:solidFill>
                <a:schemeClr val="accent4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5.8479532163742687E-2"/>
                  <c:y val="-7.4468085106382989E-2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6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3.2163742690058485E-2"/>
                  <c:y val="8.8652482269503605E-2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4</a:t>
                    </a:r>
                    <a:endParaRPr lang="pl-PL"/>
                  </a:p>
                </c:rich>
              </c:tx>
              <c:showPercent val="1"/>
            </c:dLbl>
            <c:dLbl>
              <c:idx val="2"/>
              <c:layout>
                <c:manualLayout>
                  <c:x val="-7.8947368421052627E-2"/>
                  <c:y val="-2.4822974255877591E-2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7</a:t>
                    </a:r>
                    <a:endParaRPr lang="pl-PL" dirty="0"/>
                  </a:p>
                </c:rich>
              </c:tx>
              <c:showPercent val="1"/>
            </c:dLbl>
            <c:dLbl>
              <c:idx val="3"/>
              <c:layout>
                <c:manualLayout>
                  <c:x val="-2.6315789473684216E-2"/>
                  <c:y val="-0.10992907801418443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1</a:t>
                    </a:r>
                    <a:endParaRPr lang="pl-PL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Personal satisfacion</c:v>
                </c:pt>
                <c:pt idx="1">
                  <c:v>To obtain job promotion</c:v>
                </c:pt>
                <c:pt idx="2">
                  <c:v>As a social occasion</c:v>
                </c:pt>
                <c:pt idx="3">
                  <c:v>I cannot find a job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4</c:v>
                </c:pt>
                <c:pt idx="2">
                  <c:v>7</c:v>
                </c:pt>
                <c:pt idx="3">
                  <c:v>1.2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</c:v>
                </c:pt>
                <c:pt idx="1">
                  <c:v>10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Age</c:v>
                </c:pt>
              </c:strCache>
            </c:strRef>
          </c:tx>
          <c:explosion val="25"/>
          <c:dPt>
            <c:idx val="0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cat>
            <c:strRef>
              <c:f>Sheet1!$A$2:$A$4</c:f>
              <c:strCache>
                <c:ptCount val="3"/>
                <c:pt idx="0">
                  <c:v>17 - 24</c:v>
                </c:pt>
                <c:pt idx="1">
                  <c:v>25 - 34</c:v>
                </c:pt>
                <c:pt idx="2">
                  <c:v>35 - 44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17</c:v>
                </c:pt>
                <c:pt idx="2">
                  <c:v>5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8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2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5.5555555555555518E-2"/>
                  <c:y val="0.10283687943262412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3</a:t>
                    </a:r>
                    <a:endParaRPr lang="pl-PL"/>
                  </a:p>
                </c:rich>
              </c:tx>
              <c:showPercent val="1"/>
            </c:dLbl>
            <c:dLbl>
              <c:idx val="1"/>
              <c:layout>
                <c:manualLayout>
                  <c:x val="-3.888888888888889E-2"/>
                  <c:y val="-8.5106382978723541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1</a:t>
                    </a:r>
                    <a:endParaRPr lang="pl-PL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Incompatibility with working hours</c:v>
                </c:pt>
                <c:pt idx="1">
                  <c:v>Transport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</c:v>
                </c:pt>
                <c:pt idx="1">
                  <c:v>1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9998468941382332"/>
          <c:y val="0.33001005193499783"/>
          <c:w val="0.3833486439195104"/>
          <c:h val="0.45529904506617508"/>
        </c:manualLayout>
      </c:layout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4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24</c:v>
                </c:pt>
                <c:pt idx="1">
                  <c:v>3.2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5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8</c:v>
                </c:pt>
                <c:pt idx="2">
                  <c:v>8</c:v>
                </c:pt>
                <c:pt idx="3">
                  <c:v>9</c:v>
                </c:pt>
                <c:pt idx="4">
                  <c:v>3</c:v>
                </c:pt>
              </c:numCache>
            </c:numRef>
          </c:val>
        </c:ser>
        <c:axId val="92581248"/>
        <c:axId val="92587136"/>
      </c:barChart>
      <c:catAx>
        <c:axId val="92581248"/>
        <c:scaling>
          <c:orientation val="minMax"/>
        </c:scaling>
        <c:axPos val="b"/>
        <c:tickLblPos val="nextTo"/>
        <c:crossAx val="92587136"/>
        <c:crosses val="autoZero"/>
        <c:auto val="1"/>
        <c:lblAlgn val="ctr"/>
        <c:lblOffset val="100"/>
      </c:catAx>
      <c:valAx>
        <c:axId val="92587136"/>
        <c:scaling>
          <c:orientation val="minMax"/>
        </c:scaling>
        <c:axPos val="l"/>
        <c:majorGridlines/>
        <c:numFmt formatCode="General" sourceLinked="1"/>
        <c:tickLblPos val="nextTo"/>
        <c:crossAx val="925812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14</c:v>
                </c:pt>
                <c:pt idx="3">
                  <c:v>6</c:v>
                </c:pt>
                <c:pt idx="4">
                  <c:v>3</c:v>
                </c:pt>
              </c:numCache>
            </c:numRef>
          </c:val>
        </c:ser>
        <c:axId val="92914048"/>
        <c:axId val="92915584"/>
      </c:barChart>
      <c:catAx>
        <c:axId val="92914048"/>
        <c:scaling>
          <c:orientation val="minMax"/>
        </c:scaling>
        <c:axPos val="b"/>
        <c:tickLblPos val="nextTo"/>
        <c:crossAx val="92915584"/>
        <c:crosses val="autoZero"/>
        <c:auto val="1"/>
        <c:lblAlgn val="ctr"/>
        <c:lblOffset val="100"/>
      </c:catAx>
      <c:valAx>
        <c:axId val="92915584"/>
        <c:scaling>
          <c:orientation val="minMax"/>
        </c:scaling>
        <c:axPos val="l"/>
        <c:majorGridlines/>
        <c:numFmt formatCode="General" sourceLinked="1"/>
        <c:tickLblPos val="nextTo"/>
        <c:crossAx val="929140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7</c:v>
                </c:pt>
                <c:pt idx="2">
                  <c:v>8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</c:ser>
        <c:axId val="93009024"/>
        <c:axId val="93010560"/>
      </c:barChart>
      <c:catAx>
        <c:axId val="93009024"/>
        <c:scaling>
          <c:orientation val="minMax"/>
        </c:scaling>
        <c:axPos val="b"/>
        <c:tickLblPos val="nextTo"/>
        <c:crossAx val="93010560"/>
        <c:crosses val="autoZero"/>
        <c:auto val="1"/>
        <c:lblAlgn val="ctr"/>
        <c:lblOffset val="100"/>
      </c:catAx>
      <c:valAx>
        <c:axId val="93010560"/>
        <c:scaling>
          <c:orientation val="minMax"/>
        </c:scaling>
        <c:axPos val="l"/>
        <c:majorGridlines/>
        <c:numFmt formatCode="General" sourceLinked="1"/>
        <c:tickLblPos val="nextTo"/>
        <c:crossAx val="930090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9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8"/>
          <c:w val="0.88168241469816311"/>
          <c:h val="0.6536926418680426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8</c:v>
                </c:pt>
                <c:pt idx="2">
                  <c:v>10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</c:ser>
        <c:axId val="93149056"/>
        <c:axId val="93150592"/>
      </c:barChart>
      <c:catAx>
        <c:axId val="93149056"/>
        <c:scaling>
          <c:orientation val="minMax"/>
        </c:scaling>
        <c:axPos val="b"/>
        <c:tickLblPos val="nextTo"/>
        <c:crossAx val="93150592"/>
        <c:crosses val="autoZero"/>
        <c:auto val="1"/>
        <c:lblAlgn val="ctr"/>
        <c:lblOffset val="100"/>
      </c:catAx>
      <c:valAx>
        <c:axId val="93150592"/>
        <c:scaling>
          <c:orientation val="minMax"/>
        </c:scaling>
        <c:axPos val="l"/>
        <c:majorGridlines/>
        <c:numFmt formatCode="General" sourceLinked="1"/>
        <c:tickLblPos val="nextTo"/>
        <c:crossAx val="931490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83"/>
          <c:w val="0.88168241469816322"/>
          <c:h val="0.6536926418680427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7</c:v>
                </c:pt>
                <c:pt idx="2">
                  <c:v>11</c:v>
                </c:pt>
                <c:pt idx="3">
                  <c:v>8</c:v>
                </c:pt>
                <c:pt idx="4">
                  <c:v>1</c:v>
                </c:pt>
              </c:numCache>
            </c:numRef>
          </c:val>
        </c:ser>
        <c:axId val="94663424"/>
        <c:axId val="94664960"/>
      </c:barChart>
      <c:catAx>
        <c:axId val="94663424"/>
        <c:scaling>
          <c:orientation val="minMax"/>
        </c:scaling>
        <c:axPos val="b"/>
        <c:tickLblPos val="nextTo"/>
        <c:crossAx val="94664960"/>
        <c:crosses val="autoZero"/>
        <c:auto val="1"/>
        <c:lblAlgn val="ctr"/>
        <c:lblOffset val="100"/>
      </c:catAx>
      <c:valAx>
        <c:axId val="94664960"/>
        <c:scaling>
          <c:orientation val="minMax"/>
        </c:scaling>
        <c:axPos val="l"/>
        <c:majorGridlines/>
        <c:numFmt formatCode="General" sourceLinked="1"/>
        <c:tickLblPos val="nextTo"/>
        <c:crossAx val="946634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86"/>
          <c:w val="0.88168241469816333"/>
          <c:h val="0.6536926418680428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20</c:v>
                </c:pt>
                <c:pt idx="3">
                  <c:v>6</c:v>
                </c:pt>
                <c:pt idx="4">
                  <c:v>2</c:v>
                </c:pt>
              </c:numCache>
            </c:numRef>
          </c:val>
        </c:ser>
        <c:axId val="95491584"/>
        <c:axId val="95493120"/>
      </c:barChart>
      <c:catAx>
        <c:axId val="95491584"/>
        <c:scaling>
          <c:orientation val="minMax"/>
        </c:scaling>
        <c:axPos val="b"/>
        <c:tickLblPos val="nextTo"/>
        <c:crossAx val="95493120"/>
        <c:crosses val="autoZero"/>
        <c:auto val="1"/>
        <c:lblAlgn val="ctr"/>
        <c:lblOffset val="100"/>
      </c:catAx>
      <c:valAx>
        <c:axId val="95493120"/>
        <c:scaling>
          <c:orientation val="minMax"/>
        </c:scaling>
        <c:axPos val="l"/>
        <c:majorGridlines/>
        <c:numFmt formatCode="General" sourceLinked="1"/>
        <c:tickLblPos val="nextTo"/>
        <c:crossAx val="9549158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2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88"/>
          <c:w val="0.88168241469816344"/>
          <c:h val="0.6536926418680429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10</c:v>
                </c:pt>
                <c:pt idx="3">
                  <c:v>10</c:v>
                </c:pt>
                <c:pt idx="4">
                  <c:v>7</c:v>
                </c:pt>
              </c:numCache>
            </c:numRef>
          </c:val>
        </c:ser>
        <c:axId val="95525120"/>
        <c:axId val="95526912"/>
      </c:barChart>
      <c:catAx>
        <c:axId val="95525120"/>
        <c:scaling>
          <c:orientation val="minMax"/>
        </c:scaling>
        <c:axPos val="b"/>
        <c:tickLblPos val="nextTo"/>
        <c:crossAx val="95526912"/>
        <c:crosses val="autoZero"/>
        <c:auto val="1"/>
        <c:lblAlgn val="ctr"/>
        <c:lblOffset val="100"/>
      </c:catAx>
      <c:valAx>
        <c:axId val="95526912"/>
        <c:scaling>
          <c:orientation val="minMax"/>
        </c:scaling>
        <c:axPos val="l"/>
        <c:majorGridlines/>
        <c:numFmt formatCode="General" sourceLinked="1"/>
        <c:tickLblPos val="nextTo"/>
        <c:crossAx val="9552512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5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88"/>
          <c:w val="0.88168241469816344"/>
          <c:h val="0.6536926418680429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5</c:v>
                </c:pt>
                <c:pt idx="3">
                  <c:v>18</c:v>
                </c:pt>
                <c:pt idx="4">
                  <c:v>5</c:v>
                </c:pt>
              </c:numCache>
            </c:numRef>
          </c:val>
        </c:ser>
        <c:axId val="95538176"/>
        <c:axId val="48698112"/>
      </c:barChart>
      <c:catAx>
        <c:axId val="95538176"/>
        <c:scaling>
          <c:orientation val="minMax"/>
        </c:scaling>
        <c:axPos val="b"/>
        <c:tickLblPos val="nextTo"/>
        <c:crossAx val="48698112"/>
        <c:crosses val="autoZero"/>
        <c:auto val="1"/>
        <c:lblAlgn val="ctr"/>
        <c:lblOffset val="100"/>
      </c:catAx>
      <c:valAx>
        <c:axId val="48698112"/>
        <c:scaling>
          <c:orientation val="minMax"/>
        </c:scaling>
        <c:axPos val="l"/>
        <c:majorGridlines/>
        <c:numFmt formatCode="General" sourceLinked="1"/>
        <c:tickLblPos val="nextTo"/>
        <c:crossAx val="9553817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Status</c:v>
                </c:pt>
              </c:strCache>
            </c:strRef>
          </c:tx>
          <c:explosion val="25"/>
          <c:dPt>
            <c:idx val="0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3"/>
            <c:spPr>
              <a:solidFill>
                <a:schemeClr val="bg2">
                  <a:lumMod val="25000"/>
                </a:schemeClr>
              </a:solidFill>
            </c:spPr>
          </c:dPt>
          <c:cat>
            <c:strRef>
              <c:f>Sheet1!$A$2:$A$5</c:f>
              <c:strCache>
                <c:ptCount val="4"/>
                <c:pt idx="0">
                  <c:v>Single</c:v>
                </c:pt>
                <c:pt idx="1">
                  <c:v>Married</c:v>
                </c:pt>
                <c:pt idx="2">
                  <c:v>Widowed</c:v>
                </c:pt>
                <c:pt idx="3">
                  <c:v>Divorced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</c:v>
                </c:pt>
                <c:pt idx="1">
                  <c:v>11</c:v>
                </c:pt>
                <c:pt idx="2">
                  <c:v>1</c:v>
                </c:pt>
                <c:pt idx="3">
                  <c:v>1.2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91"/>
          <c:w val="0.88168241469816355"/>
          <c:h val="0.653692641868043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10</c:v>
                </c:pt>
                <c:pt idx="3">
                  <c:v>12</c:v>
                </c:pt>
                <c:pt idx="4">
                  <c:v>5</c:v>
                </c:pt>
              </c:numCache>
            </c:numRef>
          </c:val>
        </c:ser>
        <c:axId val="49025024"/>
        <c:axId val="49026560"/>
      </c:barChart>
      <c:catAx>
        <c:axId val="49025024"/>
        <c:scaling>
          <c:orientation val="minMax"/>
        </c:scaling>
        <c:axPos val="b"/>
        <c:tickLblPos val="nextTo"/>
        <c:crossAx val="49026560"/>
        <c:crosses val="autoZero"/>
        <c:auto val="1"/>
        <c:lblAlgn val="ctr"/>
        <c:lblOffset val="100"/>
      </c:catAx>
      <c:valAx>
        <c:axId val="49026560"/>
        <c:scaling>
          <c:orientation val="minMax"/>
        </c:scaling>
        <c:axPos val="l"/>
        <c:majorGridlines/>
        <c:numFmt formatCode="General" sourceLinked="1"/>
        <c:tickLblPos val="nextTo"/>
        <c:crossAx val="490250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8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94"/>
          <c:w val="0.88168241469816366"/>
          <c:h val="0.653692641868043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1</c:v>
                </c:pt>
                <c:pt idx="2">
                  <c:v>21</c:v>
                </c:pt>
                <c:pt idx="3">
                  <c:v>5</c:v>
                </c:pt>
                <c:pt idx="4">
                  <c:v>3</c:v>
                </c:pt>
              </c:numCache>
            </c:numRef>
          </c:val>
        </c:ser>
        <c:axId val="49058560"/>
        <c:axId val="49060096"/>
      </c:barChart>
      <c:catAx>
        <c:axId val="49058560"/>
        <c:scaling>
          <c:orientation val="minMax"/>
        </c:scaling>
        <c:axPos val="b"/>
        <c:tickLblPos val="nextTo"/>
        <c:crossAx val="49060096"/>
        <c:crosses val="autoZero"/>
        <c:auto val="1"/>
        <c:lblAlgn val="ctr"/>
        <c:lblOffset val="100"/>
      </c:catAx>
      <c:valAx>
        <c:axId val="49060096"/>
        <c:scaling>
          <c:orientation val="minMax"/>
        </c:scaling>
        <c:axPos val="l"/>
        <c:majorGridlines/>
        <c:numFmt formatCode="General" sourceLinked="1"/>
        <c:tickLblPos val="nextTo"/>
        <c:crossAx val="490585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9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97"/>
          <c:w val="0.88168241469816377"/>
          <c:h val="0.653692641868043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7</c:v>
                </c:pt>
                <c:pt idx="3">
                  <c:v>10</c:v>
                </c:pt>
                <c:pt idx="4">
                  <c:v>9</c:v>
                </c:pt>
              </c:numCache>
            </c:numRef>
          </c:val>
        </c:ser>
        <c:axId val="78882304"/>
        <c:axId val="78883840"/>
      </c:barChart>
      <c:catAx>
        <c:axId val="78882304"/>
        <c:scaling>
          <c:orientation val="minMax"/>
        </c:scaling>
        <c:axPos val="b"/>
        <c:tickLblPos val="nextTo"/>
        <c:crossAx val="78883840"/>
        <c:crosses val="autoZero"/>
        <c:auto val="1"/>
        <c:lblAlgn val="ctr"/>
        <c:lblOffset val="100"/>
      </c:catAx>
      <c:valAx>
        <c:axId val="78883840"/>
        <c:scaling>
          <c:orientation val="minMax"/>
        </c:scaling>
        <c:axPos val="l"/>
        <c:majorGridlines/>
        <c:numFmt formatCode="General" sourceLinked="1"/>
        <c:tickLblPos val="nextTo"/>
        <c:crossAx val="7888230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"/>
          <c:w val="0.88168241469816389"/>
          <c:h val="0.6536926418680434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5</c:v>
                </c:pt>
                <c:pt idx="2">
                  <c:v>8</c:v>
                </c:pt>
                <c:pt idx="3">
                  <c:v>10</c:v>
                </c:pt>
                <c:pt idx="4">
                  <c:v>8</c:v>
                </c:pt>
              </c:numCache>
            </c:numRef>
          </c:val>
        </c:ser>
        <c:axId val="78715136"/>
        <c:axId val="78716928"/>
      </c:barChart>
      <c:catAx>
        <c:axId val="78715136"/>
        <c:scaling>
          <c:orientation val="minMax"/>
        </c:scaling>
        <c:axPos val="b"/>
        <c:tickLblPos val="nextTo"/>
        <c:crossAx val="78716928"/>
        <c:crosses val="autoZero"/>
        <c:auto val="1"/>
        <c:lblAlgn val="ctr"/>
        <c:lblOffset val="100"/>
      </c:catAx>
      <c:valAx>
        <c:axId val="78716928"/>
        <c:scaling>
          <c:orientation val="minMax"/>
        </c:scaling>
        <c:axPos val="l"/>
        <c:majorGridlines/>
        <c:numFmt formatCode="General" sourceLinked="1"/>
        <c:tickLblPos val="nextTo"/>
        <c:crossAx val="787151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1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1"/>
          <c:w val="0.881682414698164"/>
          <c:h val="0.653692641868043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5</c:v>
                </c:pt>
                <c:pt idx="2">
                  <c:v>8</c:v>
                </c:pt>
                <c:pt idx="3">
                  <c:v>10</c:v>
                </c:pt>
                <c:pt idx="4">
                  <c:v>8</c:v>
                </c:pt>
              </c:numCache>
            </c:numRef>
          </c:val>
        </c:ser>
        <c:axId val="78752768"/>
        <c:axId val="78766848"/>
      </c:barChart>
      <c:catAx>
        <c:axId val="78752768"/>
        <c:scaling>
          <c:orientation val="minMax"/>
        </c:scaling>
        <c:axPos val="b"/>
        <c:tickLblPos val="nextTo"/>
        <c:crossAx val="78766848"/>
        <c:crosses val="autoZero"/>
        <c:auto val="1"/>
        <c:lblAlgn val="ctr"/>
        <c:lblOffset val="100"/>
      </c:catAx>
      <c:valAx>
        <c:axId val="78766848"/>
        <c:scaling>
          <c:orientation val="minMax"/>
        </c:scaling>
        <c:axPos val="l"/>
        <c:majorGridlines/>
        <c:numFmt formatCode="General" sourceLinked="1"/>
        <c:tickLblPos val="nextTo"/>
        <c:crossAx val="7875276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11"/>
          <c:h val="0.6536926418680436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5</c:v>
                </c:pt>
                <c:pt idx="2">
                  <c:v>12</c:v>
                </c:pt>
                <c:pt idx="3">
                  <c:v>8</c:v>
                </c:pt>
                <c:pt idx="4">
                  <c:v>5</c:v>
                </c:pt>
              </c:numCache>
            </c:numRef>
          </c:val>
        </c:ser>
        <c:axId val="79040512"/>
        <c:axId val="79042048"/>
      </c:barChart>
      <c:catAx>
        <c:axId val="79040512"/>
        <c:scaling>
          <c:orientation val="minMax"/>
        </c:scaling>
        <c:axPos val="b"/>
        <c:tickLblPos val="nextTo"/>
        <c:crossAx val="79042048"/>
        <c:crosses val="autoZero"/>
        <c:auto val="1"/>
        <c:lblAlgn val="ctr"/>
        <c:lblOffset val="100"/>
      </c:catAx>
      <c:valAx>
        <c:axId val="79042048"/>
        <c:scaling>
          <c:orientation val="minMax"/>
        </c:scaling>
        <c:axPos val="l"/>
        <c:majorGridlines/>
        <c:numFmt formatCode="General" sourceLinked="1"/>
        <c:tickLblPos val="nextTo"/>
        <c:crossAx val="79040512"/>
        <c:crosses val="autoZero"/>
        <c:crossBetween val="between"/>
      </c:valAx>
      <c:spPr>
        <a:noFill/>
      </c:spPr>
    </c:plotArea>
    <c:plotVisOnly val="1"/>
  </c:chart>
  <c:txPr>
    <a:bodyPr/>
    <a:lstStyle/>
    <a:p>
      <a:pPr>
        <a:defRPr sz="1800"/>
      </a:pPr>
      <a:endParaRPr lang="pl-PL"/>
    </a:p>
  </c:txPr>
  <c:externalData r:id="rId2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5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22"/>
          <c:h val="0.6536926418680437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8</c:v>
                </c:pt>
                <c:pt idx="2">
                  <c:v>15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axId val="79082240"/>
        <c:axId val="79083776"/>
      </c:barChart>
      <c:catAx>
        <c:axId val="79082240"/>
        <c:scaling>
          <c:orientation val="minMax"/>
        </c:scaling>
        <c:axPos val="b"/>
        <c:tickLblPos val="nextTo"/>
        <c:crossAx val="79083776"/>
        <c:crosses val="autoZero"/>
        <c:auto val="1"/>
        <c:lblAlgn val="ctr"/>
        <c:lblOffset val="100"/>
      </c:catAx>
      <c:valAx>
        <c:axId val="79083776"/>
        <c:scaling>
          <c:orientation val="minMax"/>
        </c:scaling>
        <c:axPos val="l"/>
        <c:majorGridlines/>
        <c:numFmt formatCode="General" sourceLinked="1"/>
        <c:tickLblPos val="nextTo"/>
        <c:crossAx val="790822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7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33"/>
          <c:h val="0.6536926418680438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5</c:v>
                </c:pt>
                <c:pt idx="3">
                  <c:v>16</c:v>
                </c:pt>
                <c:pt idx="4">
                  <c:v>7</c:v>
                </c:pt>
              </c:numCache>
            </c:numRef>
          </c:val>
        </c:ser>
        <c:axId val="79439360"/>
        <c:axId val="79440896"/>
      </c:barChart>
      <c:catAx>
        <c:axId val="79439360"/>
        <c:scaling>
          <c:orientation val="minMax"/>
        </c:scaling>
        <c:axPos val="b"/>
        <c:tickLblPos val="nextTo"/>
        <c:crossAx val="79440896"/>
        <c:crosses val="autoZero"/>
        <c:auto val="1"/>
        <c:lblAlgn val="ctr"/>
        <c:lblOffset val="100"/>
      </c:catAx>
      <c:valAx>
        <c:axId val="79440896"/>
        <c:scaling>
          <c:orientation val="minMax"/>
        </c:scaling>
        <c:axPos val="l"/>
        <c:majorGridlines/>
        <c:numFmt formatCode="General" sourceLinked="1"/>
        <c:tickLblPos val="nextTo"/>
        <c:crossAx val="794393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8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44"/>
          <c:h val="0.6536926418680439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13</c:v>
                </c:pt>
                <c:pt idx="3">
                  <c:v>9</c:v>
                </c:pt>
                <c:pt idx="4">
                  <c:v>5</c:v>
                </c:pt>
              </c:numCache>
            </c:numRef>
          </c:val>
        </c:ser>
        <c:axId val="79501568"/>
        <c:axId val="79511552"/>
      </c:barChart>
      <c:catAx>
        <c:axId val="79501568"/>
        <c:scaling>
          <c:orientation val="minMax"/>
        </c:scaling>
        <c:axPos val="b"/>
        <c:tickLblPos val="nextTo"/>
        <c:crossAx val="79511552"/>
        <c:crosses val="autoZero"/>
        <c:auto val="1"/>
        <c:lblAlgn val="ctr"/>
        <c:lblOffset val="100"/>
      </c:catAx>
      <c:valAx>
        <c:axId val="79511552"/>
        <c:scaling>
          <c:orientation val="minMax"/>
        </c:scaling>
        <c:axPos val="l"/>
        <c:majorGridlines/>
        <c:numFmt formatCode="General" sourceLinked="1"/>
        <c:tickLblPos val="nextTo"/>
        <c:crossAx val="7950156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9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55"/>
          <c:h val="0.653692641868044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13</c:v>
                </c:pt>
                <c:pt idx="3">
                  <c:v>9</c:v>
                </c:pt>
                <c:pt idx="4">
                  <c:v>5</c:v>
                </c:pt>
              </c:numCache>
            </c:numRef>
          </c:val>
        </c:ser>
        <c:axId val="79531008"/>
        <c:axId val="79532800"/>
      </c:barChart>
      <c:catAx>
        <c:axId val="79531008"/>
        <c:scaling>
          <c:orientation val="minMax"/>
        </c:scaling>
        <c:axPos val="b"/>
        <c:tickLblPos val="nextTo"/>
        <c:crossAx val="79532800"/>
        <c:crosses val="autoZero"/>
        <c:auto val="1"/>
        <c:lblAlgn val="ctr"/>
        <c:lblOffset val="100"/>
      </c:catAx>
      <c:valAx>
        <c:axId val="79532800"/>
        <c:scaling>
          <c:orientation val="minMax"/>
        </c:scaling>
        <c:axPos val="l"/>
        <c:majorGridlines/>
        <c:numFmt formatCode="General" sourceLinked="1"/>
        <c:tickLblPos val="nextTo"/>
        <c:crossAx val="795310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Children</c:v>
                </c:pt>
              </c:strCache>
            </c:strRef>
          </c:tx>
          <c:explosion val="25"/>
          <c:dPt>
            <c:idx val="0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accent5">
                  <a:lumMod val="20000"/>
                  <a:lumOff val="80000"/>
                </a:schemeClr>
              </a:solidFill>
            </c:spPr>
          </c:dPt>
          <c:cat>
            <c:strRef>
              <c:f>Sheet1!$A$2:$A$5</c:f>
              <c:strCache>
                <c:ptCount val="4"/>
                <c:pt idx="0">
                  <c:v>None</c:v>
                </c:pt>
                <c:pt idx="1">
                  <c:v>1 child</c:v>
                </c:pt>
                <c:pt idx="2">
                  <c:v>2-3 children</c:v>
                </c:pt>
                <c:pt idx="3">
                  <c:v>4-6 children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</c:v>
                </c:pt>
                <c:pt idx="1">
                  <c:v>5</c:v>
                </c:pt>
                <c:pt idx="2">
                  <c:v>8</c:v>
                </c:pt>
                <c:pt idx="3">
                  <c:v>1.2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66"/>
          <c:h val="0.653692641868044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17</c:v>
                </c:pt>
                <c:pt idx="3">
                  <c:v>4</c:v>
                </c:pt>
                <c:pt idx="4">
                  <c:v>7</c:v>
                </c:pt>
              </c:numCache>
            </c:numRef>
          </c:val>
        </c:ser>
        <c:axId val="96051200"/>
        <c:axId val="96052736"/>
      </c:barChart>
      <c:catAx>
        <c:axId val="96051200"/>
        <c:scaling>
          <c:orientation val="minMax"/>
        </c:scaling>
        <c:axPos val="b"/>
        <c:tickLblPos val="nextTo"/>
        <c:crossAx val="96052736"/>
        <c:crosses val="autoZero"/>
        <c:auto val="1"/>
        <c:lblAlgn val="ctr"/>
        <c:lblOffset val="100"/>
      </c:catAx>
      <c:valAx>
        <c:axId val="96052736"/>
        <c:scaling>
          <c:orientation val="minMax"/>
        </c:scaling>
        <c:axPos val="l"/>
        <c:majorGridlines/>
        <c:numFmt formatCode="General" sourceLinked="1"/>
        <c:tickLblPos val="nextTo"/>
        <c:crossAx val="9605120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77"/>
          <c:h val="0.653692641868044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17</c:v>
                </c:pt>
                <c:pt idx="3">
                  <c:v>4</c:v>
                </c:pt>
                <c:pt idx="4">
                  <c:v>7</c:v>
                </c:pt>
              </c:numCache>
            </c:numRef>
          </c:val>
        </c:ser>
        <c:axId val="96183040"/>
        <c:axId val="96184576"/>
      </c:barChart>
      <c:catAx>
        <c:axId val="96183040"/>
        <c:scaling>
          <c:orientation val="minMax"/>
        </c:scaling>
        <c:axPos val="b"/>
        <c:tickLblPos val="nextTo"/>
        <c:crossAx val="96184576"/>
        <c:crosses val="autoZero"/>
        <c:auto val="1"/>
        <c:lblAlgn val="ctr"/>
        <c:lblOffset val="100"/>
      </c:catAx>
      <c:valAx>
        <c:axId val="96184576"/>
        <c:scaling>
          <c:orientation val="minMax"/>
        </c:scaling>
        <c:axPos val="l"/>
        <c:majorGridlines/>
        <c:numFmt formatCode="General" sourceLinked="1"/>
        <c:tickLblPos val="nextTo"/>
        <c:crossAx val="961830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8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3.2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Languages</c:v>
                </c:pt>
              </c:strCache>
            </c:strRef>
          </c:tx>
          <c:explosion val="25"/>
          <c:dPt>
            <c:idx val="0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3"/>
            <c:spPr>
              <a:solidFill>
                <a:schemeClr val="accent4">
                  <a:lumMod val="20000"/>
                  <a:lumOff val="80000"/>
                </a:schemeClr>
              </a:solidFill>
            </c:spPr>
          </c:dPt>
          <c:cat>
            <c:strRef>
              <c:f>Sheet1!$A$2:$A$5</c:f>
              <c:strCache>
                <c:ptCount val="4"/>
                <c:pt idx="0">
                  <c:v>English</c:v>
                </c:pt>
                <c:pt idx="1">
                  <c:v>German</c:v>
                </c:pt>
                <c:pt idx="2">
                  <c:v>French</c:v>
                </c:pt>
                <c:pt idx="3">
                  <c:v>Russian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</c:v>
                </c:pt>
                <c:pt idx="1">
                  <c:v>4</c:v>
                </c:pt>
                <c:pt idx="2">
                  <c:v>4</c:v>
                </c:pt>
                <c:pt idx="3">
                  <c:v>1.2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Education</c:v>
                </c:pt>
              </c:strCache>
            </c:strRef>
          </c:tx>
          <c:explosion val="25"/>
          <c:cat>
            <c:strRef>
              <c:f>Sheet1!$A$2:$A$7</c:f>
              <c:strCache>
                <c:ptCount val="6"/>
                <c:pt idx="0">
                  <c:v>Lower Secondary</c:v>
                </c:pt>
                <c:pt idx="1">
                  <c:v>Upper Secondary</c:v>
                </c:pt>
                <c:pt idx="2">
                  <c:v>Tertiary</c:v>
                </c:pt>
                <c:pt idx="3">
                  <c:v>Undergraduate</c:v>
                </c:pt>
                <c:pt idx="4">
                  <c:v>Postgraduate</c:v>
                </c:pt>
                <c:pt idx="5">
                  <c:v>Doctorate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18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5">
                  <a:lumMod val="75000"/>
                </a:schemeClr>
              </a:solidFill>
            </c:spPr>
          </c:dPt>
          <c:cat>
            <c:strRef>
              <c:f>Sheet1!$A$2:$A$4</c:f>
              <c:strCache>
                <c:ptCount val="3"/>
                <c:pt idx="0">
                  <c:v>never stopped</c:v>
                </c:pt>
                <c:pt idx="1">
                  <c:v>1-5 years ago</c:v>
                </c:pt>
                <c:pt idx="2">
                  <c:v>6-10 years ago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24</c:v>
                </c:pt>
                <c:pt idx="2">
                  <c:v>5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2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26</c:v>
                </c:pt>
                <c:pt idx="1">
                  <c:v>3.2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cat>
            <c:strRef>
              <c:f>Sheet1!$A$2:$A$7</c:f>
              <c:strCache>
                <c:ptCount val="6"/>
                <c:pt idx="0">
                  <c:v>Own business</c:v>
                </c:pt>
                <c:pt idx="1">
                  <c:v>Administration</c:v>
                </c:pt>
                <c:pt idx="2">
                  <c:v>Hotel</c:v>
                </c:pt>
                <c:pt idx="3">
                  <c:v>Education</c:v>
                </c:pt>
                <c:pt idx="4">
                  <c:v>Hospital</c:v>
                </c:pt>
                <c:pt idx="5">
                  <c:v>Restaurant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</c:v>
                </c:pt>
                <c:pt idx="1">
                  <c:v>8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0"/>
            <a:ext cx="7315200" cy="3048000"/>
          </a:xfrm>
        </p:spPr>
        <p:txBody>
          <a:bodyPr/>
          <a:lstStyle/>
          <a:p>
            <a:r>
              <a:rPr lang="pl-PL" dirty="0" smtClean="0"/>
              <a:t>QUESTIONNAIRE ON ADULTS’ EDUCATION AND KEY COMPETENCES – ANALYSIS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Any work at the moment?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26</a:t>
            </a:r>
          </a:p>
          <a:p>
            <a:r>
              <a:rPr lang="pl-PL" dirty="0" smtClean="0"/>
              <a:t>No: 6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Type of work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Own business: 9</a:t>
            </a:r>
          </a:p>
          <a:p>
            <a:r>
              <a:rPr lang="pl-PL" dirty="0" smtClean="0"/>
              <a:t>Administration: 8</a:t>
            </a:r>
          </a:p>
          <a:p>
            <a:r>
              <a:rPr lang="pl-PL" dirty="0" smtClean="0"/>
              <a:t>Hotel: 3</a:t>
            </a:r>
          </a:p>
          <a:p>
            <a:r>
              <a:rPr lang="pl-PL" dirty="0" smtClean="0"/>
              <a:t>Education: 2</a:t>
            </a:r>
          </a:p>
          <a:p>
            <a:r>
              <a:rPr lang="pl-PL" dirty="0" smtClean="0"/>
              <a:t>Hospital: 2</a:t>
            </a:r>
          </a:p>
          <a:p>
            <a:r>
              <a:rPr lang="pl-PL" dirty="0" smtClean="0"/>
              <a:t>Restaurant: 2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Satisfied with present job?</a:t>
            </a:r>
            <a:endParaRPr lang="pl-PL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609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4800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Yes: 20</a:t>
            </a:r>
          </a:p>
          <a:p>
            <a:r>
              <a:rPr lang="pl-PL" dirty="0" smtClean="0"/>
              <a:t>No: 6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rmAutofit/>
          </a:bodyPr>
          <a:lstStyle/>
          <a:p>
            <a:pPr algn="ctr"/>
            <a:r>
              <a:rPr lang="pl-PL" sz="3800" dirty="0" smtClean="0"/>
              <a:t>Reasons why do not have a job at the moment</a:t>
            </a:r>
            <a:endParaRPr lang="pl-PL" sz="3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Prefer not to work: 1</a:t>
            </a:r>
          </a:p>
          <a:p>
            <a:r>
              <a:rPr lang="pl-PL" dirty="0" smtClean="0"/>
              <a:t>Want to focus on my studies: 5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Difficulties in finding a job</a:t>
            </a:r>
            <a:endParaRPr lang="pl-PL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609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4648200" y="2438400"/>
          <a:ext cx="44958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Yes: 6</a:t>
            </a:r>
          </a:p>
          <a:p>
            <a:r>
              <a:rPr lang="pl-PL" dirty="0" smtClean="0"/>
              <a:t>No: 20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‘Adult Learning’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In the contest of this project, ‘Adult Learning’ is defined as the process through which citizens over age of 17 acquire Key Competences as part either formal or informal education.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Consider education as a priority?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28</a:t>
            </a:r>
          </a:p>
          <a:p>
            <a:r>
              <a:rPr lang="pl-PL" dirty="0" smtClean="0"/>
              <a:t>No: 4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Autofit/>
          </a:bodyPr>
          <a:lstStyle/>
          <a:p>
            <a:pPr algn="ctr"/>
            <a:r>
              <a:rPr lang="pl-PL" sz="3400" dirty="0" smtClean="0"/>
              <a:t>Follow any Adult Education course at the moment?</a:t>
            </a:r>
            <a:endParaRPr lang="pl-PL" sz="3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No: 21</a:t>
            </a:r>
          </a:p>
          <a:p>
            <a:r>
              <a:rPr lang="pl-PL" dirty="0" smtClean="0"/>
              <a:t>Yes: 11</a:t>
            </a:r>
            <a:endParaRPr lang="pl-PL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Adult education courses</a:t>
            </a:r>
            <a:endParaRPr lang="pl-PL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</p:nvPr>
        </p:nvGraphicFramePr>
        <p:xfrm>
          <a:off x="228600" y="2438400"/>
          <a:ext cx="4267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</p:nvPr>
        </p:nvGraphicFramePr>
        <p:xfrm>
          <a:off x="4800600" y="2438400"/>
          <a:ext cx="43434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pl-PL" dirty="0" smtClean="0"/>
              <a:t>Which courses?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Autofit/>
          </a:bodyPr>
          <a:lstStyle/>
          <a:p>
            <a:pPr algn="ctr"/>
            <a:r>
              <a:rPr lang="pl-PL" sz="3400" dirty="0" smtClean="0"/>
              <a:t>Difficulties to follow your studies as an adult student</a:t>
            </a:r>
            <a:endParaRPr lang="pl-PL" sz="3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609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4572000" y="2438400"/>
          <a:ext cx="45720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Yes: 3</a:t>
            </a:r>
          </a:p>
          <a:p>
            <a:r>
              <a:rPr lang="pl-PL" dirty="0" smtClean="0"/>
              <a:t>No: 10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The aim of the questionnaire</a:t>
            </a:r>
            <a:endParaRPr lang="pl-PL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r>
              <a:rPr lang="pl-PL" dirty="0" smtClean="0"/>
              <a:t>To obtain information which will enable the development of three chosen Key Competences among adults, as well as creating a common educational programme to enhance integration and active membership in the EU.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Distance learning as an option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24	</a:t>
            </a:r>
          </a:p>
          <a:p>
            <a:r>
              <a:rPr lang="pl-PL" dirty="0" smtClean="0"/>
              <a:t>No: 8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Key Competences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A combination of skills, knowledge, aptitudes and attitudes, and they are crucial for the personal fulfilment and development throughout life, active citizenship, inclusion and employability. </a:t>
            </a:r>
          </a:p>
          <a:p>
            <a:r>
              <a:rPr lang="pl-PL" dirty="0" smtClean="0"/>
              <a:t>The three Key Competences which will be dealt with in this questionnaire:</a:t>
            </a:r>
          </a:p>
          <a:p>
            <a:pPr>
              <a:buFont typeface="Wingdings" pitchFamily="2" charset="2"/>
              <a:buChar char="§"/>
            </a:pPr>
            <a:r>
              <a:rPr lang="pl-PL" i="1" dirty="0" smtClean="0"/>
              <a:t>Interpesonal, Intercultural and Social Competences</a:t>
            </a:r>
            <a:r>
              <a:rPr lang="pl-PL" dirty="0" smtClean="0"/>
              <a:t>;</a:t>
            </a:r>
          </a:p>
          <a:p>
            <a:pPr>
              <a:buFont typeface="Wingdings" pitchFamily="2" charset="2"/>
              <a:buChar char="§"/>
            </a:pPr>
            <a:r>
              <a:rPr lang="pl-PL" i="1" dirty="0" smtClean="0"/>
              <a:t>Civic Competences</a:t>
            </a:r>
            <a:r>
              <a:rPr lang="pl-PL" dirty="0" smtClean="0"/>
              <a:t>;</a:t>
            </a:r>
          </a:p>
          <a:p>
            <a:pPr>
              <a:buFont typeface="Wingdings" pitchFamily="2" charset="2"/>
              <a:buChar char="§"/>
            </a:pPr>
            <a:r>
              <a:rPr lang="pl-PL" i="1" dirty="0" smtClean="0"/>
              <a:t>Entrepreneurship Competences</a:t>
            </a:r>
            <a:r>
              <a:rPr lang="pl-PL" dirty="0" smtClean="0"/>
              <a:t>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 can communicate effectively in different social situations.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I find it easy to communicate in any situation.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 can create confidance and empathy with other people.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I find it easy to make friends.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9296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 can express frustration in a positive way.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always remain positive even when I have problems.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maintain a degree of separation between the personal and the professional spheres.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forget my work problems when I am with my family and vice versa.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negotiating.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find it easy to reach agreement.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participate in activities in my community or    my neighborhood.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aware that I can decide about matters at national or European level 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aware of importance of voting in the elections.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Total amount of participants in Poland - 32 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From who:</a:t>
            </a:r>
          </a:p>
          <a:p>
            <a:pPr>
              <a:buFontTx/>
              <a:buChar char="-"/>
            </a:pPr>
            <a:r>
              <a:rPr lang="pl-PL" dirty="0" smtClean="0"/>
              <a:t>Males: 12</a:t>
            </a:r>
          </a:p>
          <a:p>
            <a:pPr>
              <a:buFontTx/>
              <a:buChar char="-"/>
            </a:pPr>
            <a:r>
              <a:rPr lang="pl-PL" dirty="0" smtClean="0"/>
              <a:t>Females: 20</a:t>
            </a:r>
          </a:p>
          <a:p>
            <a:pPr>
              <a:buFontTx/>
              <a:buChar char="-"/>
            </a:pPr>
            <a:endParaRPr lang="pl-PL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display solidarity in problems affecting the local or wider community 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feel solidarity when I know about problems  both near and far away.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667000"/>
          <a:ext cx="6096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interface effectively with institutions in the public domain.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find it easy to solve problems when i have to deal with official institutions.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667000"/>
          <a:ext cx="6096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aware of the wide range of opportunities from which I can benefit by the EU.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know that the EU offers me lots of possibilities for me to profit.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667000"/>
          <a:ext cx="6096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planning.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organizing.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communicating.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evaluating.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working in a team.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identify my personal strengths.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identify my personal weaknesses.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Age of the participants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667000" cy="4343400"/>
          </a:xfrm>
        </p:spPr>
        <p:txBody>
          <a:bodyPr/>
          <a:lstStyle/>
          <a:p>
            <a:r>
              <a:rPr lang="pl-PL" dirty="0" smtClean="0"/>
              <a:t>17 – 24: 10 participants</a:t>
            </a:r>
          </a:p>
          <a:p>
            <a:r>
              <a:rPr lang="pl-PL" dirty="0" smtClean="0"/>
              <a:t>25 – 34: 17 participants</a:t>
            </a:r>
          </a:p>
          <a:p>
            <a:r>
              <a:rPr lang="pl-PL" dirty="0" smtClean="0"/>
              <a:t>35 – 44: 5 participants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352800" y="1752600"/>
          <a:ext cx="5410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like changes.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like to take controlled risks.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Autofit/>
          </a:bodyPr>
          <a:lstStyle/>
          <a:p>
            <a:pPr algn="ctr"/>
            <a:r>
              <a:rPr lang="pl-PL" sz="3200" dirty="0" smtClean="0"/>
              <a:t>Likely to attend training/workshop programs to develop any of the mentioned  competences</a:t>
            </a:r>
            <a:endParaRPr lang="pl-PL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30</a:t>
            </a:r>
          </a:p>
          <a:p>
            <a:r>
              <a:rPr lang="pl-PL" dirty="0" smtClean="0"/>
              <a:t>No: 2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Type of training/workshop program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600200"/>
            <a:ext cx="9144000" cy="5257800"/>
          </a:xfrm>
        </p:spPr>
        <p:txBody>
          <a:bodyPr numCol="2">
            <a:normAutofit/>
          </a:bodyPr>
          <a:lstStyle/>
          <a:p>
            <a:r>
              <a:rPr lang="pl-PL" dirty="0" smtClean="0"/>
              <a:t>How to improve  Social skills: </a:t>
            </a:r>
            <a:r>
              <a:rPr lang="pl-PL" sz="2000" b="1" dirty="0" smtClean="0"/>
              <a:t>7</a:t>
            </a:r>
            <a:r>
              <a:rPr lang="pl-PL" dirty="0" smtClean="0"/>
              <a:t> </a:t>
            </a:r>
          </a:p>
          <a:p>
            <a:r>
              <a:rPr lang="pl-PL" dirty="0" smtClean="0"/>
              <a:t>Increasing social involvment in my community: </a:t>
            </a:r>
            <a:r>
              <a:rPr lang="pl-PL" sz="2000" b="1" dirty="0" smtClean="0"/>
              <a:t>8</a:t>
            </a:r>
            <a:r>
              <a:rPr lang="pl-PL" dirty="0" smtClean="0"/>
              <a:t> </a:t>
            </a:r>
          </a:p>
          <a:p>
            <a:r>
              <a:rPr lang="pl-PL" dirty="0" smtClean="0"/>
              <a:t>Improving planning &amp; organizing skills: </a:t>
            </a:r>
            <a:r>
              <a:rPr lang="pl-PL" sz="2000" b="1" dirty="0" smtClean="0"/>
              <a:t>8</a:t>
            </a:r>
          </a:p>
          <a:p>
            <a:r>
              <a:rPr lang="pl-PL" dirty="0" smtClean="0"/>
              <a:t>Improving relationship with official bodies: </a:t>
            </a:r>
            <a:r>
              <a:rPr lang="pl-PL" sz="2000" b="1" dirty="0" smtClean="0"/>
              <a:t>1</a:t>
            </a:r>
          </a:p>
          <a:p>
            <a:r>
              <a:rPr lang="pl-PL" dirty="0" smtClean="0"/>
              <a:t>How to communicate effectivley: </a:t>
            </a:r>
            <a:r>
              <a:rPr lang="pl-PL" sz="2000" b="1" dirty="0" smtClean="0"/>
              <a:t>10</a:t>
            </a:r>
          </a:p>
          <a:p>
            <a:r>
              <a:rPr lang="pl-PL" dirty="0" smtClean="0"/>
              <a:t>Self awarness, self esteem &amp; acceptence: </a:t>
            </a:r>
            <a:r>
              <a:rPr lang="pl-PL" sz="2000" b="1" dirty="0" smtClean="0"/>
              <a:t>10</a:t>
            </a:r>
          </a:p>
          <a:p>
            <a:r>
              <a:rPr lang="pl-PL" dirty="0" smtClean="0"/>
              <a:t>Languages: </a:t>
            </a:r>
            <a:r>
              <a:rPr lang="pl-PL" sz="2000" b="1" dirty="0" smtClean="0"/>
              <a:t>13</a:t>
            </a:r>
          </a:p>
          <a:p>
            <a:r>
              <a:rPr lang="pl-PL" dirty="0" smtClean="0"/>
              <a:t>Social studies: </a:t>
            </a:r>
            <a:r>
              <a:rPr lang="pl-PL" sz="2000" b="1" dirty="0" smtClean="0"/>
              <a:t>8</a:t>
            </a:r>
          </a:p>
          <a:p>
            <a:endParaRPr lang="pl-PL" dirty="0" smtClean="0"/>
          </a:p>
          <a:p>
            <a:r>
              <a:rPr lang="pl-PL" dirty="0" smtClean="0"/>
              <a:t>*Participants could tick more than one answer</a:t>
            </a:r>
          </a:p>
          <a:p>
            <a:r>
              <a:rPr lang="pl-PL" dirty="0" smtClean="0"/>
              <a:t>Political science: </a:t>
            </a:r>
            <a:r>
              <a:rPr lang="pl-PL" sz="2000" b="1" dirty="0" smtClean="0"/>
              <a:t>1</a:t>
            </a:r>
          </a:p>
          <a:p>
            <a:r>
              <a:rPr lang="pl-PL" dirty="0" smtClean="0"/>
              <a:t>How to work in team: </a:t>
            </a:r>
            <a:r>
              <a:rPr lang="pl-PL" sz="2000" b="1" dirty="0" smtClean="0"/>
              <a:t>9</a:t>
            </a:r>
          </a:p>
          <a:p>
            <a:r>
              <a:rPr lang="pl-PL" dirty="0" smtClean="0"/>
              <a:t>Volunteering: </a:t>
            </a:r>
            <a:r>
              <a:rPr lang="pl-PL" sz="2000" b="1" dirty="0" smtClean="0"/>
              <a:t>2</a:t>
            </a:r>
          </a:p>
          <a:p>
            <a:r>
              <a:rPr lang="pl-PL" dirty="0" smtClean="0"/>
              <a:t>How to deal with frustration: </a:t>
            </a:r>
            <a:r>
              <a:rPr lang="pl-PL" sz="2000" b="1" dirty="0" smtClean="0"/>
              <a:t>11</a:t>
            </a:r>
          </a:p>
          <a:p>
            <a:r>
              <a:rPr lang="pl-PL" dirty="0" smtClean="0"/>
              <a:t>Stress managment: </a:t>
            </a:r>
            <a:r>
              <a:rPr lang="pl-PL" sz="2000" b="1" dirty="0" smtClean="0"/>
              <a:t>15</a:t>
            </a:r>
          </a:p>
          <a:p>
            <a:r>
              <a:rPr lang="pl-PL" dirty="0" smtClean="0"/>
              <a:t>European studies: </a:t>
            </a:r>
            <a:r>
              <a:rPr lang="pl-PL" sz="2000" b="1" dirty="0" smtClean="0"/>
              <a:t>4</a:t>
            </a:r>
          </a:p>
          <a:p>
            <a:r>
              <a:rPr lang="pl-PL" dirty="0" smtClean="0"/>
              <a:t>How to face changes effectively: </a:t>
            </a:r>
            <a:r>
              <a:rPr lang="pl-PL" sz="2000" b="1" dirty="0" smtClean="0"/>
              <a:t>12</a:t>
            </a:r>
          </a:p>
          <a:p>
            <a:r>
              <a:rPr lang="pl-PL" dirty="0" smtClean="0"/>
              <a:t>The EU: </a:t>
            </a:r>
            <a:r>
              <a:rPr lang="pl-PL" sz="2000" b="1" dirty="0" smtClean="0"/>
              <a:t>10</a:t>
            </a:r>
          </a:p>
          <a:p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686800" y="1752600"/>
            <a:ext cx="457200" cy="5105400"/>
          </a:xfrm>
        </p:spPr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5400" b="1" dirty="0" smtClean="0"/>
              <a:t>QUESTIONS?</a:t>
            </a:r>
            <a:endParaRPr lang="pl-PL" sz="5400" b="1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371600"/>
            <a:ext cx="6477000" cy="1828800"/>
          </a:xfrm>
        </p:spPr>
        <p:txBody>
          <a:bodyPr>
            <a:normAutofit/>
          </a:bodyPr>
          <a:lstStyle/>
          <a:p>
            <a:pPr algn="ctr"/>
            <a:r>
              <a:rPr lang="pl-PL" sz="4800" dirty="0" smtClean="0"/>
              <a:t>THANK YOU FOR YOUR KIND ATTENTION</a:t>
            </a:r>
            <a:endParaRPr lang="pl-PL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Marital Status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Single: 18</a:t>
            </a:r>
          </a:p>
          <a:p>
            <a:r>
              <a:rPr lang="pl-PL" dirty="0" smtClean="0"/>
              <a:t>Married: 11</a:t>
            </a:r>
          </a:p>
          <a:p>
            <a:r>
              <a:rPr lang="pl-PL" dirty="0" smtClean="0"/>
              <a:t>Widowed: 1</a:t>
            </a:r>
          </a:p>
          <a:p>
            <a:r>
              <a:rPr lang="pl-PL" dirty="0" smtClean="0"/>
              <a:t>Divorced: 2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Children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None: 18</a:t>
            </a:r>
          </a:p>
          <a:p>
            <a:r>
              <a:rPr lang="pl-PL" dirty="0" smtClean="0"/>
              <a:t>Yes:14</a:t>
            </a:r>
          </a:p>
          <a:p>
            <a:pPr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</a:rPr>
              <a:t>- 1 child: 5</a:t>
            </a:r>
          </a:p>
          <a:p>
            <a:pPr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</a:rPr>
              <a:t>- 2-3 children: 8</a:t>
            </a:r>
          </a:p>
          <a:p>
            <a:pPr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</a:rPr>
              <a:t>- 4-6 children: 1</a:t>
            </a:r>
          </a:p>
          <a:p>
            <a:pPr>
              <a:buFontTx/>
              <a:buChar char="-"/>
            </a:pPr>
            <a:endParaRPr lang="pl-PL" dirty="0" smtClean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Spoken Languages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514600" cy="4343400"/>
          </a:xfrm>
        </p:spPr>
        <p:txBody>
          <a:bodyPr/>
          <a:lstStyle/>
          <a:p>
            <a:r>
              <a:rPr lang="pl-PL" dirty="0" smtClean="0"/>
              <a:t>Main Spoken Language: </a:t>
            </a:r>
          </a:p>
          <a:p>
            <a:r>
              <a:rPr lang="pl-PL" dirty="0" smtClean="0"/>
              <a:t>- POLISH: 32</a:t>
            </a:r>
          </a:p>
          <a:p>
            <a:r>
              <a:rPr lang="pl-PL" dirty="0" smtClean="0"/>
              <a:t>Other:</a:t>
            </a:r>
          </a:p>
          <a:p>
            <a:pPr>
              <a:buFontTx/>
              <a:buChar char="-"/>
            </a:pPr>
            <a:r>
              <a:rPr lang="pl-PL" dirty="0" smtClean="0"/>
              <a:t>- English: 22</a:t>
            </a:r>
          </a:p>
          <a:p>
            <a:pPr>
              <a:buFontTx/>
              <a:buChar char="-"/>
            </a:pPr>
            <a:r>
              <a:rPr lang="pl-PL" dirty="0" smtClean="0"/>
              <a:t>- German: 4</a:t>
            </a:r>
          </a:p>
          <a:p>
            <a:pPr>
              <a:buFontTx/>
              <a:buChar char="-"/>
            </a:pPr>
            <a:r>
              <a:rPr lang="pl-PL" dirty="0" smtClean="0"/>
              <a:t>- French: 4</a:t>
            </a:r>
          </a:p>
          <a:p>
            <a:pPr>
              <a:buFontTx/>
              <a:buChar char="-"/>
            </a:pPr>
            <a:r>
              <a:rPr lang="pl-PL" dirty="0" smtClean="0"/>
              <a:t>- Russian: 2</a:t>
            </a:r>
          </a:p>
          <a:p>
            <a:pPr>
              <a:buFontTx/>
              <a:buChar char="-"/>
            </a:pP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Level of Education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86000" cy="4572000"/>
          </a:xfrm>
        </p:spPr>
        <p:txBody>
          <a:bodyPr>
            <a:normAutofit/>
          </a:bodyPr>
          <a:lstStyle/>
          <a:p>
            <a:r>
              <a:rPr lang="pl-PL" dirty="0" smtClean="0"/>
              <a:t>Lower Secondary Education: 1</a:t>
            </a:r>
          </a:p>
          <a:p>
            <a:r>
              <a:rPr lang="pl-PL" dirty="0" smtClean="0"/>
              <a:t>Upper Secondary Education: 3</a:t>
            </a:r>
          </a:p>
          <a:p>
            <a:r>
              <a:rPr lang="pl-PL" dirty="0" smtClean="0"/>
              <a:t>Tertiary Education: 5</a:t>
            </a:r>
          </a:p>
          <a:p>
            <a:r>
              <a:rPr lang="pl-PL" dirty="0" smtClean="0"/>
              <a:t>Undergraduate Degree: 18</a:t>
            </a:r>
          </a:p>
          <a:p>
            <a:r>
              <a:rPr lang="pl-PL" dirty="0" smtClean="0"/>
              <a:t>Postgraduate   Degree: 4</a:t>
            </a:r>
          </a:p>
          <a:p>
            <a:r>
              <a:rPr lang="pl-PL" dirty="0" smtClean="0"/>
              <a:t>Doctorate:1</a:t>
            </a:r>
          </a:p>
          <a:p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Attendence at any kind of course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Never stopped doing courses: 3</a:t>
            </a:r>
          </a:p>
          <a:p>
            <a:r>
              <a:rPr lang="pl-PL" dirty="0" smtClean="0"/>
              <a:t>1-5 years ago: 24</a:t>
            </a:r>
          </a:p>
          <a:p>
            <a:r>
              <a:rPr lang="pl-PL" dirty="0" smtClean="0"/>
              <a:t>6-10 years ago: 5</a:t>
            </a:r>
          </a:p>
          <a:p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  <a:fontScheme name="Media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Median">
    <a:fillStyleLst>
      <a:solidFill>
        <a:schemeClr val="phClr"/>
      </a:solidFill>
      <a:solidFill>
        <a:schemeClr val="phClr">
          <a:tint val="50000"/>
        </a:schemeClr>
      </a:solidFill>
      <a:solidFill>
        <a:schemeClr val="phClr"/>
      </a:soli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47625" cap="flat" cmpd="dbl" algn="ctr">
        <a:solidFill>
          <a:schemeClr val="phClr"/>
        </a:solidFill>
        <a:prstDash val="solid"/>
      </a:ln>
    </a:lnStyleLst>
    <a:effectStyleLst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  <a:blipFill>
        <a:blip xmlns:r="http://schemas.openxmlformats.org/officeDocument/2006/relationships" r:embed="rId2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244</TotalTime>
  <Words>866</Words>
  <Application>Microsoft Office PowerPoint</Application>
  <PresentationFormat>On-screen Show (4:3)</PresentationFormat>
  <Paragraphs>156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Median</vt:lpstr>
      <vt:lpstr>QUESTIONNAIRE ON ADULTS’ EDUCATION AND KEY COMPETENCES – ANALYSIS </vt:lpstr>
      <vt:lpstr>The aim of the questionnaire</vt:lpstr>
      <vt:lpstr>Total amount of participants in Poland - 32 </vt:lpstr>
      <vt:lpstr>Age of the participants</vt:lpstr>
      <vt:lpstr>Marital Status</vt:lpstr>
      <vt:lpstr>Children</vt:lpstr>
      <vt:lpstr>Spoken Languages</vt:lpstr>
      <vt:lpstr>Level of Education</vt:lpstr>
      <vt:lpstr>Attendence at any kind of course</vt:lpstr>
      <vt:lpstr>Any work at the moment?</vt:lpstr>
      <vt:lpstr>Type of work</vt:lpstr>
      <vt:lpstr>Satisfied with present job?</vt:lpstr>
      <vt:lpstr>Reasons why do not have a job at the moment</vt:lpstr>
      <vt:lpstr>Difficulties in finding a job</vt:lpstr>
      <vt:lpstr>‘Adult Learning’</vt:lpstr>
      <vt:lpstr>Consider education as a priority?</vt:lpstr>
      <vt:lpstr>Follow any Adult Education course at the moment?</vt:lpstr>
      <vt:lpstr>Adult education courses</vt:lpstr>
      <vt:lpstr>Difficulties to follow your studies as an adult student</vt:lpstr>
      <vt:lpstr>Distance learning as an option</vt:lpstr>
      <vt:lpstr>Key Competences</vt:lpstr>
      <vt:lpstr>I can communicate effectively in different social situations.</vt:lpstr>
      <vt:lpstr>I can create confidance and empathy with other people.</vt:lpstr>
      <vt:lpstr>I can express frustration in a positive way.</vt:lpstr>
      <vt:lpstr>I can maintain a degree of separation between the personal and the professional spheres.</vt:lpstr>
      <vt:lpstr>I am good at negotiating.</vt:lpstr>
      <vt:lpstr>I participate in activities in my community or    my neighborhood.</vt:lpstr>
      <vt:lpstr>I am aware that I can decide about matters at national or European level .</vt:lpstr>
      <vt:lpstr>I am aware of importance of voting in the elections.</vt:lpstr>
      <vt:lpstr>I can display solidarity in problems affecting the local or wider community .</vt:lpstr>
      <vt:lpstr>I can interface effectively with institutions in the public domain.</vt:lpstr>
      <vt:lpstr>I am aware of the wide range of opportunities from which I can benefit by the EU.</vt:lpstr>
      <vt:lpstr>I am good at planning.</vt:lpstr>
      <vt:lpstr>I am good at organizing.</vt:lpstr>
      <vt:lpstr>I am good at communicating.</vt:lpstr>
      <vt:lpstr>I am good at evaluating.</vt:lpstr>
      <vt:lpstr>I am good at working in a team.</vt:lpstr>
      <vt:lpstr>I can identify my personal strengths.</vt:lpstr>
      <vt:lpstr>I can identify my personal weaknesses.</vt:lpstr>
      <vt:lpstr>I like changes.</vt:lpstr>
      <vt:lpstr>I like to take controlled risks.</vt:lpstr>
      <vt:lpstr>Likely to attend training/workshop programs to develop any of the mentioned  competences</vt:lpstr>
      <vt:lpstr>Type of training/workshop program</vt:lpstr>
      <vt:lpstr>QUESTIONS?</vt:lpstr>
      <vt:lpstr>THANK YOU FOR YOUR KIND ATTENTION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QUESTIONNAIRE ON ADULTS’ EDUCATION AND KEY COMPETENCES – ANALYSIS </dc:title>
  <dc:creator/>
  <cp:lastModifiedBy>Dominika</cp:lastModifiedBy>
  <cp:revision>37</cp:revision>
  <dcterms:created xsi:type="dcterms:W3CDTF">2006-08-16T00:00:00Z</dcterms:created>
  <dcterms:modified xsi:type="dcterms:W3CDTF">2010-05-18T12:02:01Z</dcterms:modified>
</cp:coreProperties>
</file>