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charts/chart39.xml" ContentType="application/vnd.openxmlformats-officedocument.drawingml.char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Override PartName="/ppt/charts/chart35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charts/chart24.xml" ContentType="application/vnd.openxmlformats-officedocument.drawingml.chart+xml"/>
  <Override PartName="/ppt/charts/chart33.xml" ContentType="application/vnd.openxmlformats-officedocument.drawingml.chart+xml"/>
  <Override PartName="/ppt/theme/themeOverride1.xml" ContentType="application/vnd.openxmlformats-officedocument.themeOverride+xml"/>
  <Override PartName="/ppt/charts/chart42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40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charts/chart36.xml" ContentType="application/vnd.openxmlformats-officedocument.drawingml.chart+xml"/>
  <Override PartName="/ppt/charts/chart3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charts/chart34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charts/chart4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charts/chart19.xml" ContentType="application/vnd.openxmlformats-officedocument.drawingml.chart+xml"/>
  <Override PartName="/ppt/charts/chart37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charts/chart26.xml" ContentType="application/vnd.openxmlformats-officedocument.drawingml.char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3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3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4.xlsx"/></Relationships>
</file>

<file path=ppt/charts/_rels/chart3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5.xlsx"/><Relationship Id="rId1" Type="http://schemas.openxmlformats.org/officeDocument/2006/relationships/themeOverride" Target="../theme/themeOverride1.xm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6.xlsx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7.xlsx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8.xlsx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9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0.xlsx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1.xlsx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2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Gender</c:v>
                </c:pt>
              </c:strCache>
            </c:strRef>
          </c:tx>
          <c:explosion val="25"/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11</c:v>
                </c:pt>
                <c:pt idx="1">
                  <c:v>15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7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explosion val="25"/>
          <c:dPt>
            <c:idx val="0"/>
            <c:spPr>
              <a:solidFill>
                <a:schemeClr val="accent1">
                  <a:lumMod val="7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</c:v>
                </c:pt>
                <c:pt idx="1">
                  <c:v>6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5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1">
                  <a:lumMod val="65000"/>
                </a:schemeClr>
              </a:solidFill>
            </c:spPr>
          </c:dPt>
          <c:dLbls>
            <c:dLbl>
              <c:idx val="0"/>
              <c:layout>
                <c:manualLayout>
                  <c:x val="6.5359477124183095E-3"/>
                  <c:y val="-1.7730496453900711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en-US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4.9019607843137525E-2"/>
                  <c:y val="-2.7922041659686246E-7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en-US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4.5751633986928317E-2"/>
                  <c:y val="7.092198581560287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en-US" dirty="0"/>
                  </a:p>
                </c:rich>
              </c:tx>
              <c:showPercent val="1"/>
            </c:dLbl>
            <c:dLbl>
              <c:idx val="3"/>
              <c:layout>
                <c:manualLayout>
                  <c:x val="-7.1895424836601551E-2"/>
                  <c:y val="-8.865248226950373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7</a:t>
                    </a:r>
                    <a:endParaRPr lang="en-US" dirty="0"/>
                  </a:p>
                </c:rich>
              </c:tx>
              <c:showPercent val="1"/>
            </c:dLbl>
            <c:showPercent val="1"/>
          </c:dLbls>
          <c:cat>
            <c:strRef>
              <c:f>Sheet1!$A$2</c:f>
              <c:strCache>
                <c:ptCount val="1"/>
                <c:pt idx="0">
                  <c:v>salary is too low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32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retired</c:v>
                </c:pt>
                <c:pt idx="1">
                  <c:v>unemployed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5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7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1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20</c:v>
                </c:pt>
                <c:pt idx="1">
                  <c:v>6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2">
                  <a:lumMod val="75000"/>
                </a:schemeClr>
              </a:solidFill>
            </c:spPr>
          </c:dPt>
          <c:dPt>
            <c:idx val="3"/>
            <c:spPr>
              <a:solidFill>
                <a:schemeClr val="accent3">
                  <a:lumMod val="75000"/>
                </a:schemeClr>
              </a:solidFill>
            </c:spPr>
          </c:dPt>
          <c:dPt>
            <c:idx val="4"/>
            <c:spPr>
              <a:solidFill>
                <a:schemeClr val="accent1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3.3898305084745804E-2"/>
                  <c:y val="-0.19148936170212788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18</a:t>
                    </a:r>
                    <a:endParaRPr lang="pl-PL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-8.1920903954802352E-2"/>
                  <c:y val="6.7375886524822709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13</a:t>
                    </a:r>
                    <a:endParaRPr lang="pl-PL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-6.7796610169491595E-2"/>
                  <c:y val="-9.9290780141844004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pl-PL" dirty="0"/>
                  </a:p>
                </c:rich>
              </c:tx>
              <c:showPercent val="1"/>
            </c:dLbl>
            <c:dLbl>
              <c:idx val="3"/>
              <c:layout>
                <c:manualLayout>
                  <c:x val="-3.6723163841807911E-2"/>
                  <c:y val="-0.1028368794326241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1</a:t>
                    </a:r>
                    <a:endParaRPr lang="en-US" dirty="0"/>
                  </a:p>
                </c:rich>
              </c:tx>
              <c:showPercent val="1"/>
            </c:dLbl>
            <c:dLbl>
              <c:idx val="4"/>
              <c:layout>
                <c:manualLayout>
                  <c:x val="-1.4124293785310734E-2"/>
                  <c:y val="-0.10638297872340426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3</a:t>
                    </a:r>
                    <a:endParaRPr lang="pl-PL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Sheet1!$A$2:$A$6</c:f>
              <c:strCache>
                <c:ptCount val="5"/>
                <c:pt idx="0">
                  <c:v>lack of qualifications</c:v>
                </c:pt>
                <c:pt idx="1">
                  <c:v>languages</c:v>
                </c:pt>
                <c:pt idx="2">
                  <c:v>age</c:v>
                </c:pt>
                <c:pt idx="3">
                  <c:v>disability</c:v>
                </c:pt>
                <c:pt idx="4">
                  <c:v>place of living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18</c:v>
                </c:pt>
                <c:pt idx="1">
                  <c:v>13</c:v>
                </c:pt>
                <c:pt idx="2">
                  <c:v>2</c:v>
                </c:pt>
                <c:pt idx="3">
                  <c:v>1</c:v>
                </c:pt>
                <c:pt idx="4">
                  <c:v>3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2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17</c:v>
                </c:pt>
                <c:pt idx="1">
                  <c:v>9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1"/>
            <c:spPr>
              <a:solidFill>
                <a:schemeClr val="accent5">
                  <a:lumMod val="40000"/>
                  <a:lumOff val="6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No</c:v>
                </c:pt>
                <c:pt idx="1">
                  <c:v>Yes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19</c:v>
                </c:pt>
                <c:pt idx="1">
                  <c:v>7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7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1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5.3571428571428555E-2"/>
                  <c:y val="-0.12765957446808499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4</a:t>
                    </a:r>
                    <a:endParaRPr lang="pl-PL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-2.6785714285714302E-2"/>
                  <c:y val="0.11702127659574468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3</a:t>
                    </a:r>
                    <a:endParaRPr lang="en-US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-4.7619281964754408E-2"/>
                  <c:y val="-8.5106382978723499E-2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3</a:t>
                    </a:r>
                    <a:endParaRPr lang="pl-PL" dirty="0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Sheet1!$A$2:$A$4</c:f>
              <c:strCache>
                <c:ptCount val="3"/>
                <c:pt idx="0">
                  <c:v>ICT (Computing)</c:v>
                </c:pt>
                <c:pt idx="1">
                  <c:v>Languages</c:v>
                </c:pt>
                <c:pt idx="2">
                  <c:v>Vocational Training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2">
                  <a:lumMod val="10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2"/>
            <c:spPr>
              <a:solidFill>
                <a:schemeClr val="bg2">
                  <a:lumMod val="75000"/>
                </a:schemeClr>
              </a:solidFill>
            </c:spPr>
          </c:dPt>
          <c:dPt>
            <c:idx val="3"/>
            <c:spPr>
              <a:solidFill>
                <a:schemeClr val="accent4">
                  <a:lumMod val="20000"/>
                  <a:lumOff val="80000"/>
                </a:schemeClr>
              </a:solidFill>
            </c:spPr>
          </c:dPt>
          <c:dLbls>
            <c:dLbl>
              <c:idx val="0"/>
              <c:layout>
                <c:manualLayout>
                  <c:x val="4.6783625730994101E-2"/>
                  <c:y val="-0.10638297872340426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3</a:t>
                    </a:r>
                    <a:endParaRPr lang="pl-PL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-3.2163742690058485E-2"/>
                  <c:y val="0.10638297872340426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7</a:t>
                    </a:r>
                    <a:endParaRPr lang="pl-PL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-7.6023391812865493E-2"/>
                  <c:y val="-3.1914893617021281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1</a:t>
                    </a:r>
                    <a:endParaRPr lang="pl-PL" dirty="0"/>
                  </a:p>
                </c:rich>
              </c:tx>
              <c:showPercent val="1"/>
            </c:dLbl>
            <c:dLbl>
              <c:idx val="3"/>
              <c:layout>
                <c:manualLayout>
                  <c:x val="-4.6783625730994163E-2"/>
                  <c:y val="-9.9290780141844004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pl-PL" dirty="0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Personal satisfacion</c:v>
                </c:pt>
                <c:pt idx="1">
                  <c:v>To obtain job promotion</c:v>
                </c:pt>
                <c:pt idx="2">
                  <c:v>To help my children</c:v>
                </c:pt>
                <c:pt idx="3">
                  <c:v>I cannot find a job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7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2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</c:v>
                </c:pt>
                <c:pt idx="1">
                  <c:v>1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Age</c:v>
                </c:pt>
              </c:strCache>
            </c:strRef>
          </c:tx>
          <c:explosion val="25"/>
          <c:dPt>
            <c:idx val="0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cat>
            <c:strRef>
              <c:f>Sheet1!$A$2:$A$4</c:f>
              <c:strCache>
                <c:ptCount val="3"/>
                <c:pt idx="0">
                  <c:v>45 - 54</c:v>
                </c:pt>
                <c:pt idx="1">
                  <c:v>55 - 64</c:v>
                </c:pt>
                <c:pt idx="2">
                  <c:v>65+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20</c:v>
                </c:pt>
                <c:pt idx="1">
                  <c:v>4</c:v>
                </c:pt>
                <c:pt idx="2">
                  <c:v>2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8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4">
                  <a:lumMod val="40000"/>
                  <a:lumOff val="60000"/>
                </a:schemeClr>
              </a:solidFill>
            </c:spPr>
          </c:dPt>
          <c:dPt>
            <c:idx val="3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3.6111111111111135E-2"/>
                  <c:y val="-0.13475177304964528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5</a:t>
                    </a:r>
                    <a:endParaRPr lang="pl-PL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2.7777777777777821E-2"/>
                  <c:y val="9.5744680851063843E-2"/>
                </c:manualLayout>
              </c:layout>
              <c:tx>
                <c:rich>
                  <a:bodyPr/>
                  <a:lstStyle/>
                  <a:p>
                    <a:r>
                      <a:rPr lang="pl-PL" dirty="0" smtClean="0"/>
                      <a:t>2</a:t>
                    </a:r>
                    <a:endParaRPr lang="pl-PL" dirty="0"/>
                  </a:p>
                </c:rich>
              </c:tx>
              <c:showPercent val="1"/>
            </c:dLbl>
            <c:dLbl>
              <c:idx val="2"/>
              <c:layout>
                <c:manualLayout>
                  <c:x val="-5.5555555555555504E-2"/>
                  <c:y val="8.1560283687943269E-2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3</a:t>
                    </a:r>
                    <a:endParaRPr lang="pl-PL"/>
                  </a:p>
                </c:rich>
              </c:tx>
              <c:showPercent val="1"/>
            </c:dLbl>
            <c:dLbl>
              <c:idx val="3"/>
              <c:layout>
                <c:manualLayout>
                  <c:x val="-5.8333333333333411E-2"/>
                  <c:y val="-8.5106382978723541E-2"/>
                </c:manualLayout>
              </c:layout>
              <c:tx>
                <c:rich>
                  <a:bodyPr/>
                  <a:lstStyle/>
                  <a:p>
                    <a:r>
                      <a:rPr lang="pl-PL" smtClean="0"/>
                      <a:t>4</a:t>
                    </a:r>
                    <a:endParaRPr lang="pl-PL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Sheet1!$A$2:$A$5</c:f>
              <c:strCache>
                <c:ptCount val="4"/>
                <c:pt idx="0">
                  <c:v>Incompatibility with working hours</c:v>
                </c:pt>
                <c:pt idx="1">
                  <c:v>Transport</c:v>
                </c:pt>
                <c:pt idx="2">
                  <c:v>Inadequacy of the offer</c:v>
                </c:pt>
                <c:pt idx="3">
                  <c:v>Lack of money to pay registration/materials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</c:numCache>
            </c:numRef>
          </c:val>
        </c:ser>
        <c:dLbls>
          <c:showPercent val="1"/>
        </c:dLbls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9998468941382332"/>
          <c:y val="2.2281789244431955E-4"/>
          <c:w val="0.38334864391951101"/>
          <c:h val="0.99977718210755551"/>
        </c:manualLayout>
      </c:layout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4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</c:v>
                </c:pt>
                <c:pt idx="1">
                  <c:v>11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5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18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axId val="92812032"/>
        <c:axId val="92813568"/>
      </c:barChart>
      <c:catAx>
        <c:axId val="92812032"/>
        <c:scaling>
          <c:orientation val="minMax"/>
        </c:scaling>
        <c:axPos val="b"/>
        <c:tickLblPos val="nextTo"/>
        <c:crossAx val="92813568"/>
        <c:crosses val="autoZero"/>
        <c:auto val="1"/>
        <c:lblAlgn val="ctr"/>
        <c:lblOffset val="100"/>
      </c:catAx>
      <c:valAx>
        <c:axId val="92813568"/>
        <c:scaling>
          <c:orientation val="minMax"/>
        </c:scaling>
        <c:axPos val="l"/>
        <c:majorGridlines/>
        <c:numFmt formatCode="General" sourceLinked="1"/>
        <c:tickLblPos val="nextTo"/>
        <c:crossAx val="9281203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11</c:v>
                </c:pt>
                <c:pt idx="2">
                  <c:v>6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</c:ser>
        <c:axId val="92476928"/>
        <c:axId val="92478464"/>
      </c:barChart>
      <c:catAx>
        <c:axId val="92476928"/>
        <c:scaling>
          <c:orientation val="minMax"/>
        </c:scaling>
        <c:axPos val="b"/>
        <c:tickLblPos val="nextTo"/>
        <c:crossAx val="92478464"/>
        <c:crosses val="autoZero"/>
        <c:auto val="1"/>
        <c:lblAlgn val="ctr"/>
        <c:lblOffset val="100"/>
      </c:catAx>
      <c:valAx>
        <c:axId val="92478464"/>
        <c:scaling>
          <c:orientation val="minMax"/>
        </c:scaling>
        <c:axPos val="l"/>
        <c:majorGridlines/>
        <c:numFmt formatCode="General" sourceLinked="1"/>
        <c:tickLblPos val="nextTo"/>
        <c:crossAx val="924769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style val="2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</c:v>
                </c:pt>
                <c:pt idx="1">
                  <c:v>9</c:v>
                </c:pt>
                <c:pt idx="2">
                  <c:v>8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axId val="92502272"/>
        <c:axId val="92520448"/>
      </c:barChart>
      <c:catAx>
        <c:axId val="92502272"/>
        <c:scaling>
          <c:orientation val="minMax"/>
        </c:scaling>
        <c:axPos val="b"/>
        <c:tickLblPos val="nextTo"/>
        <c:crossAx val="92520448"/>
        <c:crosses val="autoZero"/>
        <c:auto val="1"/>
        <c:lblAlgn val="ctr"/>
        <c:lblOffset val="100"/>
      </c:catAx>
      <c:valAx>
        <c:axId val="92520448"/>
        <c:scaling>
          <c:orientation val="minMax"/>
        </c:scaling>
        <c:axPos val="l"/>
        <c:majorGridlines/>
        <c:numFmt formatCode="General" sourceLinked="1"/>
        <c:tickLblPos val="nextTo"/>
        <c:crossAx val="9250227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9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94"/>
          <c:w val="0.88168241469816366"/>
          <c:h val="0.653692641868043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</c:v>
                </c:pt>
                <c:pt idx="1">
                  <c:v>4</c:v>
                </c:pt>
                <c:pt idx="2">
                  <c:v>4</c:v>
                </c:pt>
                <c:pt idx="3">
                  <c:v>6</c:v>
                </c:pt>
                <c:pt idx="4">
                  <c:v>4</c:v>
                </c:pt>
              </c:numCache>
            </c:numRef>
          </c:val>
        </c:ser>
        <c:axId val="92961792"/>
        <c:axId val="92975872"/>
      </c:barChart>
      <c:catAx>
        <c:axId val="92961792"/>
        <c:scaling>
          <c:orientation val="minMax"/>
        </c:scaling>
        <c:axPos val="b"/>
        <c:tickLblPos val="nextTo"/>
        <c:crossAx val="92975872"/>
        <c:crosses val="autoZero"/>
        <c:auto val="1"/>
        <c:lblAlgn val="ctr"/>
        <c:lblOffset val="100"/>
      </c:catAx>
      <c:valAx>
        <c:axId val="92975872"/>
        <c:scaling>
          <c:orientation val="minMax"/>
        </c:scaling>
        <c:axPos val="l"/>
        <c:majorGridlines/>
        <c:numFmt formatCode="General" sourceLinked="1"/>
        <c:tickLblPos val="nextTo"/>
        <c:crossAx val="929617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3997"/>
          <c:w val="0.88168241469816377"/>
          <c:h val="0.653692641868043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7</c:v>
                </c:pt>
                <c:pt idx="2">
                  <c:v>10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axId val="92692480"/>
        <c:axId val="92694016"/>
      </c:barChart>
      <c:catAx>
        <c:axId val="92692480"/>
        <c:scaling>
          <c:orientation val="minMax"/>
        </c:scaling>
        <c:axPos val="b"/>
        <c:tickLblPos val="nextTo"/>
        <c:crossAx val="92694016"/>
        <c:crosses val="autoZero"/>
        <c:auto val="1"/>
        <c:lblAlgn val="ctr"/>
        <c:lblOffset val="100"/>
      </c:catAx>
      <c:valAx>
        <c:axId val="92694016"/>
        <c:scaling>
          <c:orientation val="minMax"/>
        </c:scaling>
        <c:axPos val="l"/>
        <c:majorGridlines/>
        <c:numFmt formatCode="General" sourceLinked="1"/>
        <c:tickLblPos val="nextTo"/>
        <c:crossAx val="9269248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"/>
          <c:w val="0.88168241469816389"/>
          <c:h val="0.6536926418680434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10</c:v>
                </c:pt>
                <c:pt idx="3">
                  <c:v>7</c:v>
                </c:pt>
                <c:pt idx="4">
                  <c:v>3</c:v>
                </c:pt>
              </c:numCache>
            </c:numRef>
          </c:val>
        </c:ser>
        <c:axId val="92726016"/>
        <c:axId val="92727552"/>
      </c:barChart>
      <c:catAx>
        <c:axId val="92726016"/>
        <c:scaling>
          <c:orientation val="minMax"/>
        </c:scaling>
        <c:axPos val="b"/>
        <c:tickLblPos val="nextTo"/>
        <c:crossAx val="92727552"/>
        <c:crosses val="autoZero"/>
        <c:auto val="1"/>
        <c:lblAlgn val="ctr"/>
        <c:lblOffset val="100"/>
      </c:catAx>
      <c:valAx>
        <c:axId val="92727552"/>
        <c:scaling>
          <c:orientation val="minMax"/>
        </c:scaling>
        <c:axPos val="l"/>
        <c:majorGridlines/>
        <c:numFmt formatCode="General" sourceLinked="1"/>
        <c:tickLblPos val="nextTo"/>
        <c:crossAx val="9272601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2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1"/>
          <c:w val="0.881682414698164"/>
          <c:h val="0.6536926418680435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</c:v>
                </c:pt>
                <c:pt idx="1">
                  <c:v>11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axId val="94307840"/>
        <c:axId val="94309376"/>
      </c:barChart>
      <c:catAx>
        <c:axId val="94307840"/>
        <c:scaling>
          <c:orientation val="minMax"/>
        </c:scaling>
        <c:axPos val="b"/>
        <c:tickLblPos val="nextTo"/>
        <c:crossAx val="94309376"/>
        <c:crosses val="autoZero"/>
        <c:auto val="1"/>
        <c:lblAlgn val="ctr"/>
        <c:lblOffset val="100"/>
      </c:catAx>
      <c:valAx>
        <c:axId val="94309376"/>
        <c:scaling>
          <c:orientation val="minMax"/>
        </c:scaling>
        <c:axPos val="l"/>
        <c:majorGridlines/>
        <c:numFmt formatCode="General" sourceLinked="1"/>
        <c:tickLblPos val="nextTo"/>
        <c:crossAx val="9430784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5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1"/>
          <c:w val="0.881682414698164"/>
          <c:h val="0.6536926418680435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2</c:v>
                </c:pt>
                <c:pt idx="2">
                  <c:v>11</c:v>
                </c:pt>
                <c:pt idx="3">
                  <c:v>3</c:v>
                </c:pt>
                <c:pt idx="4">
                  <c:v>4</c:v>
                </c:pt>
              </c:numCache>
            </c:numRef>
          </c:val>
        </c:ser>
        <c:axId val="94349568"/>
        <c:axId val="94355456"/>
      </c:barChart>
      <c:catAx>
        <c:axId val="94349568"/>
        <c:scaling>
          <c:orientation val="minMax"/>
        </c:scaling>
        <c:axPos val="b"/>
        <c:tickLblPos val="nextTo"/>
        <c:crossAx val="94355456"/>
        <c:crosses val="autoZero"/>
        <c:auto val="1"/>
        <c:lblAlgn val="ctr"/>
        <c:lblOffset val="100"/>
      </c:catAx>
      <c:valAx>
        <c:axId val="94355456"/>
        <c:scaling>
          <c:orientation val="minMax"/>
        </c:scaling>
        <c:axPos val="l"/>
        <c:majorGridlines/>
        <c:numFmt formatCode="General" sourceLinked="1"/>
        <c:tickLblPos val="nextTo"/>
        <c:crossAx val="9434956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Status</c:v>
                </c:pt>
              </c:strCache>
            </c:strRef>
          </c:tx>
          <c:explosion val="25"/>
          <c:dPt>
            <c:idx val="0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3"/>
            <c:spPr>
              <a:solidFill>
                <a:schemeClr val="bg2">
                  <a:lumMod val="25000"/>
                </a:schemeClr>
              </a:solidFill>
            </c:spPr>
          </c:dPt>
          <c:cat>
            <c:strRef>
              <c:f>Sheet1!$A$2:$A$5</c:f>
              <c:strCache>
                <c:ptCount val="4"/>
                <c:pt idx="0">
                  <c:v>Single</c:v>
                </c:pt>
                <c:pt idx="1">
                  <c:v>Married</c:v>
                </c:pt>
                <c:pt idx="2">
                  <c:v>Widowed</c:v>
                </c:pt>
                <c:pt idx="3">
                  <c:v>Divorced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</c:v>
                </c:pt>
                <c:pt idx="1">
                  <c:v>18</c:v>
                </c:pt>
                <c:pt idx="2">
                  <c:v>2</c:v>
                </c:pt>
                <c:pt idx="3">
                  <c:v>4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6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11"/>
          <c:h val="0.65369264186804366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12</c:v>
                </c:pt>
                <c:pt idx="4">
                  <c:v>10</c:v>
                </c:pt>
              </c:numCache>
            </c:numRef>
          </c:val>
        </c:ser>
        <c:axId val="94444544"/>
        <c:axId val="94446336"/>
      </c:barChart>
      <c:catAx>
        <c:axId val="94444544"/>
        <c:scaling>
          <c:orientation val="minMax"/>
        </c:scaling>
        <c:axPos val="b"/>
        <c:tickLblPos val="nextTo"/>
        <c:crossAx val="94446336"/>
        <c:crosses val="autoZero"/>
        <c:auto val="1"/>
        <c:lblAlgn val="ctr"/>
        <c:lblOffset val="100"/>
      </c:catAx>
      <c:valAx>
        <c:axId val="94446336"/>
        <c:scaling>
          <c:orientation val="minMax"/>
        </c:scaling>
        <c:axPos val="l"/>
        <c:majorGridlines/>
        <c:numFmt formatCode="General" sourceLinked="1"/>
        <c:tickLblPos val="nextTo"/>
        <c:crossAx val="944445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8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22"/>
          <c:h val="0.65369264186804377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</c:v>
                </c:pt>
                <c:pt idx="1">
                  <c:v>8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</c:ser>
        <c:axId val="94584832"/>
        <c:axId val="94586368"/>
      </c:barChart>
      <c:catAx>
        <c:axId val="94584832"/>
        <c:scaling>
          <c:orientation val="minMax"/>
        </c:scaling>
        <c:axPos val="b"/>
        <c:tickLblPos val="nextTo"/>
        <c:crossAx val="94586368"/>
        <c:crosses val="autoZero"/>
        <c:auto val="1"/>
        <c:lblAlgn val="ctr"/>
        <c:lblOffset val="100"/>
      </c:catAx>
      <c:valAx>
        <c:axId val="94586368"/>
        <c:scaling>
          <c:orientation val="minMax"/>
        </c:scaling>
        <c:axPos val="l"/>
        <c:majorGridlines/>
        <c:numFmt formatCode="General" sourceLinked="1"/>
        <c:tickLblPos val="nextTo"/>
        <c:crossAx val="9458483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9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33"/>
          <c:h val="0.6536926418680438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</c:v>
                </c:pt>
                <c:pt idx="1">
                  <c:v>6</c:v>
                </c:pt>
                <c:pt idx="2">
                  <c:v>12</c:v>
                </c:pt>
                <c:pt idx="3">
                  <c:v>5</c:v>
                </c:pt>
                <c:pt idx="4">
                  <c:v>0</c:v>
                </c:pt>
              </c:numCache>
            </c:numRef>
          </c:val>
        </c:ser>
        <c:axId val="94622464"/>
        <c:axId val="94624000"/>
      </c:barChart>
      <c:catAx>
        <c:axId val="94622464"/>
        <c:scaling>
          <c:orientation val="minMax"/>
        </c:scaling>
        <c:axPos val="b"/>
        <c:tickLblPos val="nextTo"/>
        <c:crossAx val="94624000"/>
        <c:crosses val="autoZero"/>
        <c:auto val="1"/>
        <c:lblAlgn val="ctr"/>
        <c:lblOffset val="100"/>
      </c:catAx>
      <c:valAx>
        <c:axId val="94624000"/>
        <c:scaling>
          <c:orientation val="minMax"/>
        </c:scaling>
        <c:axPos val="l"/>
        <c:majorGridlines/>
        <c:numFmt formatCode="General" sourceLinked="1"/>
        <c:tickLblPos val="nextTo"/>
        <c:crossAx val="9462246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44"/>
          <c:h val="0.65369264186804399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10</c:v>
                </c:pt>
                <c:pt idx="3">
                  <c:v>6</c:v>
                </c:pt>
                <c:pt idx="4">
                  <c:v>4</c:v>
                </c:pt>
              </c:numCache>
            </c:numRef>
          </c:val>
        </c:ser>
        <c:axId val="94705920"/>
        <c:axId val="94724096"/>
      </c:barChart>
      <c:catAx>
        <c:axId val="94705920"/>
        <c:scaling>
          <c:orientation val="minMax"/>
        </c:scaling>
        <c:axPos val="b"/>
        <c:tickLblPos val="nextTo"/>
        <c:crossAx val="94724096"/>
        <c:crosses val="autoZero"/>
        <c:auto val="1"/>
        <c:lblAlgn val="ctr"/>
        <c:lblOffset val="100"/>
      </c:catAx>
      <c:valAx>
        <c:axId val="94724096"/>
        <c:scaling>
          <c:orientation val="minMax"/>
        </c:scaling>
        <c:axPos val="l"/>
        <c:majorGridlines/>
        <c:numFmt formatCode="General" sourceLinked="1"/>
        <c:tickLblPos val="nextTo"/>
        <c:crossAx val="9470592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55"/>
          <c:h val="0.653692641868044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10</c:v>
                </c:pt>
                <c:pt idx="3">
                  <c:v>6</c:v>
                </c:pt>
                <c:pt idx="4">
                  <c:v>4</c:v>
                </c:pt>
              </c:numCache>
            </c:numRef>
          </c:val>
        </c:ser>
        <c:axId val="94759936"/>
        <c:axId val="94761728"/>
      </c:barChart>
      <c:catAx>
        <c:axId val="94759936"/>
        <c:scaling>
          <c:orientation val="minMax"/>
        </c:scaling>
        <c:axPos val="b"/>
        <c:tickLblPos val="nextTo"/>
        <c:crossAx val="94761728"/>
        <c:crosses val="autoZero"/>
        <c:auto val="1"/>
        <c:lblAlgn val="ctr"/>
        <c:lblOffset val="100"/>
      </c:catAx>
      <c:valAx>
        <c:axId val="94761728"/>
        <c:scaling>
          <c:orientation val="minMax"/>
        </c:scaling>
        <c:axPos val="l"/>
        <c:majorGridlines/>
        <c:numFmt formatCode="General" sourceLinked="1"/>
        <c:tickLblPos val="nextTo"/>
        <c:crossAx val="947599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66"/>
          <c:h val="0.65369264186804421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</c:v>
                </c:pt>
                <c:pt idx="1">
                  <c:v>1</c:v>
                </c:pt>
                <c:pt idx="2">
                  <c:v>11</c:v>
                </c:pt>
                <c:pt idx="3">
                  <c:v>5</c:v>
                </c:pt>
                <c:pt idx="4">
                  <c:v>1</c:v>
                </c:pt>
              </c:numCache>
            </c:numRef>
          </c:val>
        </c:ser>
        <c:axId val="34906112"/>
        <c:axId val="34907648"/>
      </c:barChart>
      <c:catAx>
        <c:axId val="34906112"/>
        <c:scaling>
          <c:orientation val="minMax"/>
        </c:scaling>
        <c:axPos val="b"/>
        <c:tickLblPos val="nextTo"/>
        <c:crossAx val="34907648"/>
        <c:crosses val="autoZero"/>
        <c:auto val="1"/>
        <c:lblAlgn val="ctr"/>
        <c:lblOffset val="100"/>
      </c:catAx>
      <c:valAx>
        <c:axId val="34907648"/>
        <c:scaling>
          <c:orientation val="minMax"/>
        </c:scaling>
        <c:axPos val="l"/>
        <c:majorGridlines/>
        <c:numFmt formatCode="General" sourceLinked="1"/>
        <c:tickLblPos val="nextTo"/>
        <c:crossAx val="34906112"/>
        <c:crosses val="autoZero"/>
        <c:crossBetween val="between"/>
      </c:valAx>
      <c:spPr>
        <a:noFill/>
      </c:spPr>
    </c:plotArea>
    <c:plotVisOnly val="1"/>
  </c:chart>
  <c:txPr>
    <a:bodyPr/>
    <a:lstStyle/>
    <a:p>
      <a:pPr>
        <a:defRPr sz="1800"/>
      </a:pPr>
      <a:endParaRPr lang="pl-PL"/>
    </a:p>
  </c:txPr>
  <c:externalData r:id="rId2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5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77"/>
          <c:h val="0.65369264186804432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3</c:v>
                </c:pt>
                <c:pt idx="2">
                  <c:v>18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axId val="36332288"/>
        <c:axId val="36333824"/>
      </c:barChart>
      <c:catAx>
        <c:axId val="36332288"/>
        <c:scaling>
          <c:orientation val="minMax"/>
        </c:scaling>
        <c:axPos val="b"/>
        <c:tickLblPos val="nextTo"/>
        <c:crossAx val="36333824"/>
        <c:crosses val="autoZero"/>
        <c:auto val="1"/>
        <c:lblAlgn val="ctr"/>
        <c:lblOffset val="100"/>
      </c:catAx>
      <c:valAx>
        <c:axId val="36333824"/>
        <c:scaling>
          <c:orientation val="minMax"/>
        </c:scaling>
        <c:axPos val="l"/>
        <c:majorGridlines/>
        <c:numFmt formatCode="General" sourceLinked="1"/>
        <c:tickLblPos val="nextTo"/>
        <c:crossAx val="3633228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7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488"/>
          <c:h val="0.65369264186804443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5</c:v>
                </c:pt>
                <c:pt idx="2">
                  <c:v>11</c:v>
                </c:pt>
                <c:pt idx="3">
                  <c:v>5</c:v>
                </c:pt>
                <c:pt idx="4">
                  <c:v>1</c:v>
                </c:pt>
              </c:numCache>
            </c:numRef>
          </c:val>
        </c:ser>
        <c:axId val="44545536"/>
        <c:axId val="44547072"/>
      </c:barChart>
      <c:catAx>
        <c:axId val="44545536"/>
        <c:scaling>
          <c:orientation val="minMax"/>
        </c:scaling>
        <c:axPos val="b"/>
        <c:tickLblPos val="nextTo"/>
        <c:crossAx val="44547072"/>
        <c:crosses val="autoZero"/>
        <c:auto val="1"/>
        <c:lblAlgn val="ctr"/>
        <c:lblOffset val="100"/>
      </c:catAx>
      <c:valAx>
        <c:axId val="44547072"/>
        <c:scaling>
          <c:orientation val="minMax"/>
        </c:scaling>
        <c:axPos val="l"/>
        <c:majorGridlines/>
        <c:numFmt formatCode="General" sourceLinked="1"/>
        <c:tickLblPos val="nextTo"/>
        <c:crossAx val="4454553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8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5"/>
          <c:h val="0.65369264186804454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9</c:v>
                </c:pt>
                <c:pt idx="2">
                  <c:v>8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axId val="44398848"/>
        <c:axId val="44400640"/>
      </c:barChart>
      <c:catAx>
        <c:axId val="44398848"/>
        <c:scaling>
          <c:orientation val="minMax"/>
        </c:scaling>
        <c:axPos val="b"/>
        <c:tickLblPos val="nextTo"/>
        <c:crossAx val="44400640"/>
        <c:crosses val="autoZero"/>
        <c:auto val="1"/>
        <c:lblAlgn val="ctr"/>
        <c:lblOffset val="100"/>
      </c:catAx>
      <c:valAx>
        <c:axId val="44400640"/>
        <c:scaling>
          <c:orientation val="minMax"/>
        </c:scaling>
        <c:axPos val="l"/>
        <c:majorGridlines/>
        <c:numFmt formatCode="General" sourceLinked="1"/>
        <c:tickLblPos val="nextTo"/>
        <c:crossAx val="4439884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9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511"/>
          <c:h val="0.6536926418680446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</c:v>
                </c:pt>
                <c:pt idx="1">
                  <c:v>9</c:v>
                </c:pt>
                <c:pt idx="2">
                  <c:v>8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axId val="44801024"/>
        <c:axId val="44806912"/>
      </c:barChart>
      <c:catAx>
        <c:axId val="44801024"/>
        <c:scaling>
          <c:orientation val="minMax"/>
        </c:scaling>
        <c:axPos val="b"/>
        <c:tickLblPos val="nextTo"/>
        <c:crossAx val="44806912"/>
        <c:crosses val="autoZero"/>
        <c:auto val="1"/>
        <c:lblAlgn val="ctr"/>
        <c:lblOffset val="100"/>
      </c:catAx>
      <c:valAx>
        <c:axId val="44806912"/>
        <c:scaling>
          <c:orientation val="minMax"/>
        </c:scaling>
        <c:axPos val="l"/>
        <c:majorGridlines/>
        <c:numFmt formatCode="General" sourceLinked="1"/>
        <c:tickLblPos val="nextTo"/>
        <c:crossAx val="448010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Children</c:v>
                </c:pt>
              </c:strCache>
            </c:strRef>
          </c:tx>
          <c:explosion val="25"/>
          <c:dPt>
            <c:idx val="0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5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chemeClr val="accent5">
                  <a:lumMod val="20000"/>
                  <a:lumOff val="80000"/>
                </a:schemeClr>
              </a:solidFill>
            </c:spPr>
          </c:dPt>
          <c:cat>
            <c:strRef>
              <c:f>Sheet1!$A$2:$A$5</c:f>
              <c:strCache>
                <c:ptCount val="4"/>
                <c:pt idx="0">
                  <c:v>None</c:v>
                </c:pt>
                <c:pt idx="1">
                  <c:v>1 child</c:v>
                </c:pt>
                <c:pt idx="2">
                  <c:v>2-3 children</c:v>
                </c:pt>
                <c:pt idx="3">
                  <c:v>4-6 children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</c:v>
                </c:pt>
                <c:pt idx="1">
                  <c:v>3</c:v>
                </c:pt>
                <c:pt idx="2">
                  <c:v>15</c:v>
                </c:pt>
                <c:pt idx="3">
                  <c:v>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522"/>
          <c:h val="0.6536926418680446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</c:ser>
        <c:axId val="44822528"/>
        <c:axId val="44824064"/>
      </c:barChart>
      <c:catAx>
        <c:axId val="44822528"/>
        <c:scaling>
          <c:orientation val="minMax"/>
        </c:scaling>
        <c:axPos val="b"/>
        <c:tickLblPos val="nextTo"/>
        <c:crossAx val="44824064"/>
        <c:crosses val="autoZero"/>
        <c:auto val="1"/>
        <c:lblAlgn val="ctr"/>
        <c:lblOffset val="100"/>
      </c:catAx>
      <c:valAx>
        <c:axId val="44824064"/>
        <c:scaling>
          <c:orientation val="minMax"/>
        </c:scaling>
        <c:axPos val="l"/>
        <c:majorGridlines/>
        <c:numFmt formatCode="General" sourceLinked="1"/>
        <c:tickLblPos val="nextTo"/>
        <c:crossAx val="448225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>
        <c:manualLayout>
          <c:layoutTarget val="inner"/>
          <c:xMode val="edge"/>
          <c:yMode val="edge"/>
          <c:x val="9.5400918635170584E-2"/>
          <c:y val="0.10286632274414002"/>
          <c:w val="0.88168241469816533"/>
          <c:h val="0.65369264186804465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1 - not at all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5 - I completely agree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</c:v>
                </c:pt>
                <c:pt idx="1">
                  <c:v>4</c:v>
                </c:pt>
                <c:pt idx="2">
                  <c:v>12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</c:ser>
        <c:axId val="44589824"/>
        <c:axId val="44591360"/>
      </c:barChart>
      <c:catAx>
        <c:axId val="44589824"/>
        <c:scaling>
          <c:orientation val="minMax"/>
        </c:scaling>
        <c:axPos val="b"/>
        <c:tickLblPos val="nextTo"/>
        <c:crossAx val="44591360"/>
        <c:crosses val="autoZero"/>
        <c:auto val="1"/>
        <c:lblAlgn val="ctr"/>
        <c:lblOffset val="100"/>
      </c:catAx>
      <c:valAx>
        <c:axId val="44591360"/>
        <c:scaling>
          <c:orientation val="minMax"/>
        </c:scaling>
        <c:axPos val="l"/>
        <c:majorGridlines/>
        <c:numFmt formatCode="General" sourceLinked="1"/>
        <c:tickLblPos val="nextTo"/>
        <c:crossAx val="445898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8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2">
                  <a:lumMod val="75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 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1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Languages</c:v>
                </c:pt>
              </c:strCache>
            </c:strRef>
          </c:tx>
          <c:explosion val="25"/>
          <c:dPt>
            <c:idx val="0"/>
            <c:spPr>
              <a:solidFill>
                <a:schemeClr val="accent4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4">
                  <a:lumMod val="75000"/>
                </a:schemeClr>
              </a:solidFill>
            </c:spPr>
          </c:dPt>
          <c:dPt>
            <c:idx val="3"/>
            <c:spPr>
              <a:solidFill>
                <a:schemeClr val="accent4">
                  <a:lumMod val="20000"/>
                  <a:lumOff val="80000"/>
                </a:schemeClr>
              </a:solidFill>
            </c:spPr>
          </c:dPt>
          <c:cat>
            <c:strRef>
              <c:f>Sheet1!$A$2:$A$5</c:f>
              <c:strCache>
                <c:ptCount val="4"/>
                <c:pt idx="0">
                  <c:v>English</c:v>
                </c:pt>
                <c:pt idx="1">
                  <c:v>German</c:v>
                </c:pt>
                <c:pt idx="2">
                  <c:v>French</c:v>
                </c:pt>
                <c:pt idx="3">
                  <c:v>Russian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6</c:v>
                </c:pt>
                <c:pt idx="1">
                  <c:v>6</c:v>
                </c:pt>
                <c:pt idx="2">
                  <c:v>5</c:v>
                </c:pt>
                <c:pt idx="3">
                  <c:v>20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6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Education</c:v>
                </c:pt>
              </c:strCache>
            </c:strRef>
          </c:tx>
          <c:explosion val="25"/>
          <c:dPt>
            <c:idx val="4"/>
            <c:spPr>
              <a:solidFill>
                <a:schemeClr val="accent6">
                  <a:lumMod val="75000"/>
                </a:schemeClr>
              </a:solidFill>
            </c:spPr>
          </c:dPt>
          <c:cat>
            <c:strRef>
              <c:f>Sheet1!$A$2:$A$6</c:f>
              <c:strCache>
                <c:ptCount val="5"/>
                <c:pt idx="0">
                  <c:v>Lower Secondary</c:v>
                </c:pt>
                <c:pt idx="1">
                  <c:v>Upper Secondary</c:v>
                </c:pt>
                <c:pt idx="2">
                  <c:v>Tertiary</c:v>
                </c:pt>
                <c:pt idx="3">
                  <c:v>Undergraduate</c:v>
                </c:pt>
                <c:pt idx="4">
                  <c:v>Postgraduate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7</c:v>
                </c:pt>
                <c:pt idx="2">
                  <c:v>8</c:v>
                </c:pt>
                <c:pt idx="3">
                  <c:v>9</c:v>
                </c:pt>
                <c:pt idx="4">
                  <c:v>1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1"/>
            <c:spPr>
              <a:solidFill>
                <a:schemeClr val="accent5">
                  <a:lumMod val="75000"/>
                </a:schemeClr>
              </a:solidFill>
            </c:spPr>
          </c:dPt>
          <c:dPt>
            <c:idx val="2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cat>
            <c:strRef>
              <c:f>Sheet1!$A$2:$A$5</c:f>
              <c:strCache>
                <c:ptCount val="4"/>
                <c:pt idx="0">
                  <c:v>1-5 years ago</c:v>
                </c:pt>
                <c:pt idx="1">
                  <c:v>6-10 years ago</c:v>
                </c:pt>
                <c:pt idx="2">
                  <c:v>11-20 years ago</c:v>
                </c:pt>
                <c:pt idx="3">
                  <c:v>More than 20 years ago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24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30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dPt>
            <c:idx val="0"/>
            <c:spPr>
              <a:solidFill>
                <a:schemeClr val="bg2">
                  <a:lumMod val="50000"/>
                </a:schemeClr>
              </a:solidFill>
            </c:spPr>
          </c:dPt>
          <c:cat>
            <c:strRef>
              <c:f>Sheet1!$A$2:$A$3</c:f>
              <c:strCache>
                <c:ptCount val="2"/>
                <c:pt idx="0">
                  <c:v>Yes</c:v>
                </c:pt>
                <c:pt idx="1">
                  <c:v>No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19</c:v>
                </c:pt>
                <c:pt idx="1">
                  <c:v>7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style val="26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5"/>
          <c:cat>
            <c:strRef>
              <c:f>Sheet1!$A$2:$A$6</c:f>
              <c:strCache>
                <c:ptCount val="5"/>
                <c:pt idx="0">
                  <c:v>Own business</c:v>
                </c:pt>
                <c:pt idx="1">
                  <c:v>Administration</c:v>
                </c:pt>
                <c:pt idx="2">
                  <c:v>Hotel Staff</c:v>
                </c:pt>
                <c:pt idx="3">
                  <c:v>Office</c:v>
                </c:pt>
                <c:pt idx="4">
                  <c:v>Waiter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</c:v>
                </c:pt>
                <c:pt idx="1">
                  <c:v>3</c:v>
                </c:pt>
                <c:pt idx="2">
                  <c:v>2</c:v>
                </c:pt>
                <c:pt idx="3">
                  <c:v>4</c:v>
                </c:pt>
                <c:pt idx="4">
                  <c:v>1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pl-PL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676400"/>
            <a:ext cx="7315200" cy="3048000"/>
          </a:xfrm>
        </p:spPr>
        <p:txBody>
          <a:bodyPr/>
          <a:lstStyle/>
          <a:p>
            <a:r>
              <a:rPr lang="pl-PL" dirty="0" smtClean="0"/>
              <a:t>QUESTIONNAIRE ON ADULTS’ EDUCATION AND KEY COMPETENCES – ANALYSIS</a:t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Any work at the moment?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19</a:t>
            </a:r>
          </a:p>
          <a:p>
            <a:r>
              <a:rPr lang="pl-PL" dirty="0" smtClean="0"/>
              <a:t>No: 7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Type of work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Own business: 9</a:t>
            </a:r>
          </a:p>
          <a:p>
            <a:r>
              <a:rPr lang="pl-PL" dirty="0" smtClean="0"/>
              <a:t>Administration: 3</a:t>
            </a:r>
          </a:p>
          <a:p>
            <a:r>
              <a:rPr lang="pl-PL" dirty="0" smtClean="0"/>
              <a:t>Hotel Staff: 2</a:t>
            </a:r>
          </a:p>
          <a:p>
            <a:r>
              <a:rPr lang="pl-PL" dirty="0" smtClean="0"/>
              <a:t>Office: 4</a:t>
            </a:r>
          </a:p>
          <a:p>
            <a:r>
              <a:rPr lang="pl-PL" dirty="0" smtClean="0"/>
              <a:t>Waiter: 1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Satisfied with present job?</a:t>
            </a:r>
            <a:endParaRPr lang="pl-PL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2"/>
          </p:nvPr>
        </p:nvGraphicFramePr>
        <p:xfrm>
          <a:off x="609600" y="2438400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4800600" y="2438400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Yes: 17</a:t>
            </a:r>
          </a:p>
          <a:p>
            <a:r>
              <a:rPr lang="pl-PL" dirty="0" smtClean="0"/>
              <a:t>No: 2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rmAutofit/>
          </a:bodyPr>
          <a:lstStyle/>
          <a:p>
            <a:pPr algn="ctr"/>
            <a:r>
              <a:rPr lang="pl-PL" sz="3800" dirty="0" smtClean="0"/>
              <a:t>Reasons why do not have a job at the moment</a:t>
            </a:r>
            <a:endParaRPr lang="pl-PL" sz="3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I am retired: 2</a:t>
            </a:r>
          </a:p>
          <a:p>
            <a:r>
              <a:rPr lang="pl-PL" dirty="0" smtClean="0"/>
              <a:t>I am unemployed: 5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 smtClean="0"/>
              <a:t>Difficulties in finding a job</a:t>
            </a:r>
            <a:endParaRPr lang="pl-PL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2"/>
          </p:nvPr>
        </p:nvGraphicFramePr>
        <p:xfrm>
          <a:off x="609600" y="2438400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4648200" y="2438400"/>
          <a:ext cx="44958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Yes: 20</a:t>
            </a:r>
          </a:p>
          <a:p>
            <a:r>
              <a:rPr lang="pl-PL" dirty="0" smtClean="0"/>
              <a:t>No: 6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‘Adult Learning’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In the contest of this project, ‘Adult Learning’ is defined as the process through which citizens over age of 17 acquire Key Competences as part either formal or informal education.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Consider education as a priority?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17</a:t>
            </a:r>
          </a:p>
          <a:p>
            <a:r>
              <a:rPr lang="pl-PL" dirty="0" smtClean="0"/>
              <a:t>No: 9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Autofit/>
          </a:bodyPr>
          <a:lstStyle/>
          <a:p>
            <a:pPr algn="ctr"/>
            <a:r>
              <a:rPr lang="pl-PL" sz="3400" dirty="0" smtClean="0"/>
              <a:t>Follow any Adult Education course at the moment?</a:t>
            </a:r>
            <a:endParaRPr lang="pl-PL" sz="3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No: 19</a:t>
            </a:r>
          </a:p>
          <a:p>
            <a:r>
              <a:rPr lang="pl-PL" dirty="0" smtClean="0"/>
              <a:t>Yes: 7</a:t>
            </a:r>
            <a:endParaRPr lang="pl-PL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Adult education courses</a:t>
            </a:r>
            <a:endParaRPr lang="pl-PL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</p:nvPr>
        </p:nvGraphicFramePr>
        <p:xfrm>
          <a:off x="228600" y="2438400"/>
          <a:ext cx="4267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</p:nvPr>
        </p:nvGraphicFramePr>
        <p:xfrm>
          <a:off x="4800600" y="2438400"/>
          <a:ext cx="43434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pl-PL" dirty="0" smtClean="0"/>
              <a:t>Which courses?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Autofit/>
          </a:bodyPr>
          <a:lstStyle/>
          <a:p>
            <a:pPr algn="ctr"/>
            <a:r>
              <a:rPr lang="pl-PL" sz="3400" dirty="0" smtClean="0"/>
              <a:t>Difficulties to follow your studies as an adult student</a:t>
            </a:r>
            <a:endParaRPr lang="pl-PL" sz="34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2"/>
          </p:nvPr>
        </p:nvGraphicFramePr>
        <p:xfrm>
          <a:off x="609600" y="2438400"/>
          <a:ext cx="3886200" cy="358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</p:nvPr>
        </p:nvGraphicFramePr>
        <p:xfrm>
          <a:off x="4419600" y="2438400"/>
          <a:ext cx="4724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l-PL" dirty="0" smtClean="0"/>
              <a:t>Yes: 7</a:t>
            </a:r>
          </a:p>
          <a:p>
            <a:r>
              <a:rPr lang="pl-PL" dirty="0" smtClean="0"/>
              <a:t>No: 1</a:t>
            </a: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l-PL" dirty="0" smtClean="0"/>
              <a:t>Why?</a:t>
            </a: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The aim of the questionnaire</a:t>
            </a:r>
            <a:endParaRPr lang="pl-PL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r>
              <a:rPr lang="pl-PL" dirty="0" smtClean="0"/>
              <a:t>To obtain information which will enable the development of three chosen Key Competences among adults, as well as creating a common educational programme to enhance integration and active membership in the EU.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Distance learning as an option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10	</a:t>
            </a:r>
          </a:p>
          <a:p>
            <a:r>
              <a:rPr lang="pl-PL" dirty="0" smtClean="0"/>
              <a:t>No: 11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Key Competences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A combination of skills, knowledge, aptitudes and attitudes, and they are crucial for the personal fulfilment and development throughout life, active citizenship, inclusion and employability. </a:t>
            </a:r>
          </a:p>
          <a:p>
            <a:r>
              <a:rPr lang="pl-PL" dirty="0" smtClean="0"/>
              <a:t>The three Key Competences which will be dealt with in this questionnaire:</a:t>
            </a:r>
          </a:p>
          <a:p>
            <a:pPr>
              <a:buFont typeface="Wingdings" pitchFamily="2" charset="2"/>
              <a:buChar char="§"/>
            </a:pPr>
            <a:r>
              <a:rPr lang="pl-PL" i="1" dirty="0" smtClean="0"/>
              <a:t>Interpesonal, Intercultural and Social Competences</a:t>
            </a:r>
            <a:r>
              <a:rPr lang="pl-PL" dirty="0" smtClean="0"/>
              <a:t>;</a:t>
            </a:r>
          </a:p>
          <a:p>
            <a:pPr>
              <a:buFont typeface="Wingdings" pitchFamily="2" charset="2"/>
              <a:buChar char="§"/>
            </a:pPr>
            <a:r>
              <a:rPr lang="pl-PL" i="1" dirty="0" smtClean="0"/>
              <a:t>Civic Competences</a:t>
            </a:r>
            <a:r>
              <a:rPr lang="pl-PL" dirty="0" smtClean="0"/>
              <a:t>;</a:t>
            </a:r>
          </a:p>
          <a:p>
            <a:pPr>
              <a:buFont typeface="Wingdings" pitchFamily="2" charset="2"/>
              <a:buChar char="§"/>
            </a:pPr>
            <a:r>
              <a:rPr lang="pl-PL" i="1" dirty="0" smtClean="0"/>
              <a:t>Entrepreneurship Competences</a:t>
            </a:r>
            <a:r>
              <a:rPr lang="pl-PL" dirty="0" smtClean="0"/>
              <a:t>.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I can communicate effectively in different social situations.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I find it easy to communicate in any situation.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I can create confidance and empathy with other people.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l-PL" dirty="0" smtClean="0"/>
              <a:t>I find it easy to make friends.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9296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I can express frustration in a positive way.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always remain positive even when I have problems.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maintain a degree of separation between the personal and the professional spheres.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forget my work problems when I am with my family and vice versa.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negotiating.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find it easy to reach agreement.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participate in activities in my community or    my neighborhood.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aware that I can decide about matters at national or European level 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286000"/>
          <a:ext cx="60960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aware of importance of voting in the elections.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rmAutofit fontScale="90000"/>
          </a:bodyPr>
          <a:lstStyle/>
          <a:p>
            <a:pPr algn="ctr"/>
            <a:r>
              <a:rPr lang="pl-PL" dirty="0" smtClean="0"/>
              <a:t>Total amount of participants in Poland - 26 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From who:</a:t>
            </a:r>
          </a:p>
          <a:p>
            <a:pPr>
              <a:buFontTx/>
              <a:buChar char="-"/>
            </a:pPr>
            <a:r>
              <a:rPr lang="pl-PL" dirty="0" smtClean="0"/>
              <a:t>Males: 11</a:t>
            </a:r>
          </a:p>
          <a:p>
            <a:pPr>
              <a:buFontTx/>
              <a:buChar char="-"/>
            </a:pPr>
            <a:r>
              <a:rPr lang="pl-PL" dirty="0" smtClean="0"/>
              <a:t>Females: 15</a:t>
            </a:r>
          </a:p>
          <a:p>
            <a:pPr>
              <a:buFontTx/>
              <a:buChar char="-"/>
            </a:pPr>
            <a:endParaRPr lang="pl-PL" dirty="0" smtClean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display solidarity in problems affecting the local or wider community 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feel solidarity when I know about problems  both near and far away.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667000"/>
          <a:ext cx="6096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interface effectively with institutions in the public domain.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find it easy to solve problems when i have to deal with official institutions.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667000"/>
          <a:ext cx="6096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aware of the wide range of opportunities from which I can benefit by the EU.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r>
              <a:rPr lang="pl-PL" dirty="0" smtClean="0"/>
              <a:t>I know that the EU offers me lots of possibilities for me to profit.</a:t>
            </a:r>
          </a:p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2667000"/>
          <a:ext cx="6096000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planning.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organizing.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communicating.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evaluating.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am good at working in a team.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identify my personal strengths.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can identify my personal weaknesses.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Age of the participants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667000" cy="4343400"/>
          </a:xfrm>
        </p:spPr>
        <p:txBody>
          <a:bodyPr/>
          <a:lstStyle/>
          <a:p>
            <a:r>
              <a:rPr lang="pl-PL" dirty="0" smtClean="0"/>
              <a:t>45 – 54: 20 participants</a:t>
            </a:r>
          </a:p>
          <a:p>
            <a:r>
              <a:rPr lang="pl-PL" dirty="0" smtClean="0"/>
              <a:t>55 – 64: 4 participants</a:t>
            </a:r>
          </a:p>
          <a:p>
            <a:r>
              <a:rPr lang="pl-PL" dirty="0" smtClean="0"/>
              <a:t>65 +: 2 participants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3352800" y="1752600"/>
          <a:ext cx="5410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like changes.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90600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I like to take controlled risks.</a:t>
            </a:r>
            <a:endParaRPr lang="pl-PL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385048" cy="4495800"/>
          </a:xfrm>
        </p:spPr>
        <p:txBody>
          <a:bodyPr/>
          <a:lstStyle/>
          <a:p>
            <a:pPr>
              <a:buNone/>
            </a:pPr>
            <a:endParaRPr lang="pl-PL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1524000" y="1905000"/>
          <a:ext cx="60960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3050"/>
            <a:ext cx="9144000" cy="869950"/>
          </a:xfrm>
        </p:spPr>
        <p:txBody>
          <a:bodyPr>
            <a:noAutofit/>
          </a:bodyPr>
          <a:lstStyle/>
          <a:p>
            <a:pPr algn="ctr"/>
            <a:r>
              <a:rPr lang="pl-PL" sz="3200" dirty="0" smtClean="0"/>
              <a:t>Likely to attend training/workshop programs to develop any of the mentioned  competences</a:t>
            </a:r>
            <a:endParaRPr lang="pl-PL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Yes: 25</a:t>
            </a:r>
          </a:p>
          <a:p>
            <a:r>
              <a:rPr lang="pl-PL" dirty="0" smtClean="0"/>
              <a:t>No: 1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l-PL" dirty="0" smtClean="0"/>
              <a:t>Type of training/workshop program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600200"/>
            <a:ext cx="9144000" cy="5257800"/>
          </a:xfrm>
        </p:spPr>
        <p:txBody>
          <a:bodyPr numCol="2">
            <a:normAutofit/>
          </a:bodyPr>
          <a:lstStyle/>
          <a:p>
            <a:r>
              <a:rPr lang="pl-PL" dirty="0" smtClean="0"/>
              <a:t>How to improve  Social skills: </a:t>
            </a:r>
            <a:r>
              <a:rPr lang="pl-PL" sz="2000" b="1" dirty="0" smtClean="0"/>
              <a:t>4</a:t>
            </a:r>
            <a:r>
              <a:rPr lang="pl-PL" sz="2000" dirty="0" smtClean="0"/>
              <a:t> </a:t>
            </a:r>
          </a:p>
          <a:p>
            <a:r>
              <a:rPr lang="pl-PL" dirty="0" smtClean="0"/>
              <a:t>Increasing social involvment in my community: </a:t>
            </a:r>
            <a:r>
              <a:rPr lang="pl-PL" sz="2000" b="1" dirty="0" smtClean="0"/>
              <a:t>1</a:t>
            </a:r>
            <a:r>
              <a:rPr lang="pl-PL" dirty="0" smtClean="0"/>
              <a:t> </a:t>
            </a:r>
          </a:p>
          <a:p>
            <a:r>
              <a:rPr lang="pl-PL" dirty="0" smtClean="0"/>
              <a:t>Improving planning &amp; organizing skills: </a:t>
            </a:r>
            <a:r>
              <a:rPr lang="pl-PL" sz="2000" b="1" dirty="0" smtClean="0"/>
              <a:t>8</a:t>
            </a:r>
          </a:p>
          <a:p>
            <a:r>
              <a:rPr lang="pl-PL" dirty="0" smtClean="0"/>
              <a:t>Improving relationship with official bodies: </a:t>
            </a:r>
            <a:r>
              <a:rPr lang="pl-PL" sz="2000" b="1" dirty="0" smtClean="0"/>
              <a:t>6</a:t>
            </a:r>
          </a:p>
          <a:p>
            <a:r>
              <a:rPr lang="pl-PL" dirty="0" smtClean="0"/>
              <a:t>How to communicate effectivley: </a:t>
            </a:r>
            <a:r>
              <a:rPr lang="pl-PL" sz="2000" b="1" dirty="0" smtClean="0"/>
              <a:t>9</a:t>
            </a:r>
          </a:p>
          <a:p>
            <a:r>
              <a:rPr lang="pl-PL" dirty="0" smtClean="0"/>
              <a:t>Self awarness, self esteem &amp; acceptence:</a:t>
            </a:r>
            <a:r>
              <a:rPr lang="pl-PL" sz="2000" dirty="0" smtClean="0"/>
              <a:t> </a:t>
            </a:r>
            <a:r>
              <a:rPr lang="pl-PL" sz="2000" b="1" dirty="0" smtClean="0"/>
              <a:t>3</a:t>
            </a:r>
          </a:p>
          <a:p>
            <a:r>
              <a:rPr lang="pl-PL" dirty="0" smtClean="0"/>
              <a:t>Languages: </a:t>
            </a:r>
            <a:r>
              <a:rPr lang="pl-PL" sz="2000" b="1" dirty="0" smtClean="0"/>
              <a:t>7</a:t>
            </a:r>
          </a:p>
          <a:p>
            <a:r>
              <a:rPr lang="pl-PL" dirty="0" smtClean="0"/>
              <a:t>Social studies: </a:t>
            </a:r>
            <a:r>
              <a:rPr lang="pl-PL" sz="2000" b="1" dirty="0" smtClean="0"/>
              <a:t>1</a:t>
            </a:r>
          </a:p>
          <a:p>
            <a:endParaRPr lang="pl-PL" dirty="0" smtClean="0"/>
          </a:p>
          <a:p>
            <a:r>
              <a:rPr lang="pl-PL" dirty="0" smtClean="0"/>
              <a:t>*Participants could tick more than one answer</a:t>
            </a:r>
          </a:p>
          <a:p>
            <a:r>
              <a:rPr lang="pl-PL" dirty="0" smtClean="0"/>
              <a:t>Political science: </a:t>
            </a:r>
            <a:r>
              <a:rPr lang="pl-PL" sz="2000" b="1" dirty="0" smtClean="0"/>
              <a:t>1</a:t>
            </a:r>
          </a:p>
          <a:p>
            <a:r>
              <a:rPr lang="pl-PL" dirty="0" smtClean="0"/>
              <a:t>How to work in team: </a:t>
            </a:r>
            <a:r>
              <a:rPr lang="pl-PL" sz="2000" b="1" dirty="0" smtClean="0"/>
              <a:t>9</a:t>
            </a:r>
          </a:p>
          <a:p>
            <a:r>
              <a:rPr lang="pl-PL" smtClean="0"/>
              <a:t>How </a:t>
            </a:r>
            <a:r>
              <a:rPr lang="pl-PL" dirty="0" smtClean="0"/>
              <a:t>to deal with frustration: </a:t>
            </a:r>
            <a:r>
              <a:rPr lang="pl-PL" sz="2000" b="1" dirty="0" smtClean="0"/>
              <a:t>10</a:t>
            </a:r>
          </a:p>
          <a:p>
            <a:r>
              <a:rPr lang="pl-PL" dirty="0" smtClean="0"/>
              <a:t>Stress managment: </a:t>
            </a:r>
            <a:r>
              <a:rPr lang="pl-PL" sz="2000" b="1" dirty="0" smtClean="0"/>
              <a:t>11</a:t>
            </a:r>
          </a:p>
          <a:p>
            <a:r>
              <a:rPr lang="pl-PL" dirty="0" smtClean="0"/>
              <a:t>European studies: </a:t>
            </a:r>
            <a:r>
              <a:rPr lang="pl-PL" sz="2000" b="1" dirty="0" smtClean="0"/>
              <a:t>3</a:t>
            </a:r>
          </a:p>
          <a:p>
            <a:r>
              <a:rPr lang="pl-PL" dirty="0" smtClean="0"/>
              <a:t>How to face changes effectively: </a:t>
            </a:r>
            <a:r>
              <a:rPr lang="pl-PL" sz="2000" b="1" dirty="0" smtClean="0"/>
              <a:t>7</a:t>
            </a:r>
          </a:p>
          <a:p>
            <a:r>
              <a:rPr lang="pl-PL" dirty="0" smtClean="0"/>
              <a:t>The EU: </a:t>
            </a:r>
            <a:r>
              <a:rPr lang="pl-PL" sz="2000" b="1" dirty="0" smtClean="0"/>
              <a:t>7</a:t>
            </a:r>
          </a:p>
          <a:p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686800" y="1752600"/>
            <a:ext cx="457200" cy="5105400"/>
          </a:xfrm>
        </p:spPr>
        <p:txBody>
          <a:bodyPr/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5400" b="1" dirty="0" smtClean="0"/>
              <a:t>QUESTIONS?</a:t>
            </a:r>
            <a:endParaRPr lang="pl-PL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1676400"/>
            <a:ext cx="6477000" cy="1828800"/>
          </a:xfrm>
        </p:spPr>
        <p:txBody>
          <a:bodyPr>
            <a:normAutofit/>
          </a:bodyPr>
          <a:lstStyle/>
          <a:p>
            <a:pPr algn="ctr"/>
            <a:r>
              <a:rPr lang="pl-PL" sz="4800" dirty="0" smtClean="0"/>
              <a:t>THANK YOU FOR YOUR KIND ATTENTION</a:t>
            </a:r>
            <a:endParaRPr lang="pl-PL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Marital Status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Single: 2</a:t>
            </a:r>
          </a:p>
          <a:p>
            <a:r>
              <a:rPr lang="pl-PL" dirty="0" smtClean="0"/>
              <a:t>Married: 18</a:t>
            </a:r>
          </a:p>
          <a:p>
            <a:r>
              <a:rPr lang="pl-PL" dirty="0" smtClean="0"/>
              <a:t>Widowed: 2</a:t>
            </a:r>
          </a:p>
          <a:p>
            <a:r>
              <a:rPr lang="pl-PL" dirty="0" smtClean="0"/>
              <a:t>Divorced: 4</a:t>
            </a: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Children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None: 4</a:t>
            </a:r>
          </a:p>
          <a:p>
            <a:r>
              <a:rPr lang="pl-PL" dirty="0" smtClean="0"/>
              <a:t>Yes:20</a:t>
            </a:r>
          </a:p>
          <a:p>
            <a:pPr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</a:rPr>
              <a:t>- 1 child: 3</a:t>
            </a:r>
          </a:p>
          <a:p>
            <a:pPr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</a:rPr>
              <a:t>- 2-3 children: 15</a:t>
            </a:r>
          </a:p>
          <a:p>
            <a:pPr>
              <a:buFontTx/>
              <a:buChar char="-"/>
            </a:pPr>
            <a:r>
              <a:rPr lang="pl-PL" dirty="0" smtClean="0">
                <a:solidFill>
                  <a:schemeClr val="bg1"/>
                </a:solidFill>
              </a:rPr>
              <a:t>- 4-6 children: 2</a:t>
            </a:r>
          </a:p>
          <a:p>
            <a:endParaRPr lang="pl-PL" dirty="0" smtClean="0">
              <a:solidFill>
                <a:schemeClr val="bg1"/>
              </a:solidFill>
            </a:endParaRPr>
          </a:p>
          <a:p>
            <a:r>
              <a:rPr lang="pl-PL" dirty="0" smtClean="0">
                <a:solidFill>
                  <a:schemeClr val="bg1"/>
                </a:solidFill>
              </a:rPr>
              <a:t>2 participants don’t answer</a:t>
            </a:r>
          </a:p>
          <a:p>
            <a:pPr>
              <a:buFontTx/>
              <a:buChar char="-"/>
            </a:pPr>
            <a:endParaRPr lang="pl-PL" dirty="0" smtClean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Spoken Languages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514600" cy="4343400"/>
          </a:xfrm>
        </p:spPr>
        <p:txBody>
          <a:bodyPr/>
          <a:lstStyle/>
          <a:p>
            <a:r>
              <a:rPr lang="pl-PL" dirty="0" smtClean="0"/>
              <a:t>Main Spoken Language: </a:t>
            </a:r>
          </a:p>
          <a:p>
            <a:r>
              <a:rPr lang="pl-PL" dirty="0" smtClean="0"/>
              <a:t>- POLISH: 26</a:t>
            </a:r>
          </a:p>
          <a:p>
            <a:r>
              <a:rPr lang="pl-PL" dirty="0" smtClean="0"/>
              <a:t>Other:</a:t>
            </a:r>
          </a:p>
          <a:p>
            <a:pPr>
              <a:buFontTx/>
              <a:buChar char="-"/>
            </a:pPr>
            <a:r>
              <a:rPr lang="pl-PL" dirty="0" smtClean="0"/>
              <a:t>- English: 6</a:t>
            </a:r>
          </a:p>
          <a:p>
            <a:pPr>
              <a:buFontTx/>
              <a:buChar char="-"/>
            </a:pPr>
            <a:r>
              <a:rPr lang="pl-PL" dirty="0" smtClean="0"/>
              <a:t>- German: 6</a:t>
            </a:r>
          </a:p>
          <a:p>
            <a:pPr>
              <a:buFontTx/>
              <a:buChar char="-"/>
            </a:pPr>
            <a:r>
              <a:rPr lang="pl-PL" dirty="0" smtClean="0"/>
              <a:t>- French: 5</a:t>
            </a:r>
          </a:p>
          <a:p>
            <a:pPr>
              <a:buFontTx/>
              <a:buChar char="-"/>
            </a:pPr>
            <a:r>
              <a:rPr lang="pl-PL" dirty="0" smtClean="0"/>
              <a:t>- Russian: 20</a:t>
            </a:r>
          </a:p>
          <a:p>
            <a:pPr>
              <a:buFontTx/>
              <a:buChar char="-"/>
            </a:pPr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Level of Education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86000" cy="4572000"/>
          </a:xfrm>
        </p:spPr>
        <p:txBody>
          <a:bodyPr>
            <a:normAutofit/>
          </a:bodyPr>
          <a:lstStyle/>
          <a:p>
            <a:r>
              <a:rPr lang="pl-PL" dirty="0" smtClean="0"/>
              <a:t>Lower Secondary Education: 1</a:t>
            </a:r>
          </a:p>
          <a:p>
            <a:r>
              <a:rPr lang="pl-PL" dirty="0" smtClean="0"/>
              <a:t>Upper Secondary Education: 7</a:t>
            </a:r>
          </a:p>
          <a:p>
            <a:r>
              <a:rPr lang="pl-PL" dirty="0" smtClean="0"/>
              <a:t>Tertiary Education: 8</a:t>
            </a:r>
          </a:p>
          <a:p>
            <a:r>
              <a:rPr lang="pl-PL" dirty="0" smtClean="0"/>
              <a:t>Undergraduate Degree: 9</a:t>
            </a:r>
          </a:p>
          <a:p>
            <a:r>
              <a:rPr lang="pl-PL" dirty="0" smtClean="0"/>
              <a:t>Postgraduate   Degree: 1</a:t>
            </a:r>
          </a:p>
          <a:p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Attendence at any kind of course</a:t>
            </a: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0" y="1752600"/>
            <a:ext cx="2209800" cy="4343400"/>
          </a:xfrm>
        </p:spPr>
        <p:txBody>
          <a:bodyPr/>
          <a:lstStyle/>
          <a:p>
            <a:r>
              <a:rPr lang="pl-PL" dirty="0" smtClean="0"/>
              <a:t>1-5 years ago: 12</a:t>
            </a:r>
          </a:p>
          <a:p>
            <a:r>
              <a:rPr lang="pl-PL" dirty="0" smtClean="0"/>
              <a:t>6-10 years ago: 7</a:t>
            </a:r>
          </a:p>
          <a:p>
            <a:r>
              <a:rPr lang="pl-PL" dirty="0" smtClean="0"/>
              <a:t>11-20 years ago: 4</a:t>
            </a:r>
          </a:p>
          <a:p>
            <a:r>
              <a:rPr lang="pl-PL" dirty="0" smtClean="0"/>
              <a:t>More than 20 years ago: 3</a:t>
            </a:r>
          </a:p>
          <a:p>
            <a:endParaRPr lang="pl-PL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2362200" y="1752600"/>
          <a:ext cx="6400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  <a:fontScheme name="Media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Median">
    <a:fillStyleLst>
      <a:solidFill>
        <a:schemeClr val="phClr"/>
      </a:solidFill>
      <a:solidFill>
        <a:schemeClr val="phClr">
          <a:tint val="50000"/>
        </a:schemeClr>
      </a:solidFill>
      <a:solidFill>
        <a:schemeClr val="phClr"/>
      </a:solidFill>
    </a:fillStyleLst>
    <a:lnStyleLst>
      <a:ln w="10000" cap="flat" cmpd="sng" algn="ctr">
        <a:solidFill>
          <a:schemeClr val="phClr"/>
        </a:solidFill>
        <a:prstDash val="solid"/>
      </a:ln>
      <a:ln w="19050" cap="flat" cmpd="sng" algn="ctr">
        <a:solidFill>
          <a:schemeClr val="phClr"/>
        </a:solidFill>
        <a:prstDash val="solid"/>
      </a:ln>
      <a:ln w="47625" cap="flat" cmpd="dbl" algn="ctr">
        <a:solidFill>
          <a:schemeClr val="phClr"/>
        </a:solidFill>
        <a:prstDash val="solid"/>
      </a:ln>
    </a:lnStyleLst>
    <a:effectStyleLst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30000" dir="5400000" rotWithShape="0">
            <a:srgbClr val="000000">
              <a:alpha val="45000"/>
            </a:srgbClr>
          </a:outerShdw>
        </a:effectLst>
      </a:effectStyle>
      <a:effectStyle>
        <a:effectLst>
          <a:outerShdw blurRad="38100" dist="25400" dir="5400000" rotWithShape="0">
            <a:srgbClr val="000000">
              <a:alpha val="35000"/>
            </a:srgbClr>
          </a:outerShdw>
        </a:effectLst>
        <a:scene3d>
          <a:camera prst="isometricTopDown" fov="0">
            <a:rot lat="0" lon="0" rev="0"/>
          </a:camera>
          <a:lightRig rig="balanced" dir="t">
            <a:rot lat="0" lon="0" rev="13800000"/>
          </a:lightRig>
        </a:scene3d>
        <a:sp3d extrusionH="12700" prstMaterial="plastic">
          <a:bevelT w="38100" h="25400" prst="softRound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  <a:blipFill>
        <a:blip xmlns:r="http://schemas.openxmlformats.org/officeDocument/2006/relationships" r:embed="rId2">
          <a:duotone>
            <a:schemeClr val="phClr">
              <a:shade val="90000"/>
              <a:satMod val="140000"/>
            </a:schemeClr>
            <a:schemeClr val="phClr">
              <a:satMod val="120000"/>
            </a:schemeClr>
          </a:duotone>
        </a:blip>
        <a:tile tx="0" ty="0" sx="100000" sy="10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299</TotalTime>
  <Words>868</Words>
  <Application>Microsoft Office PowerPoint</Application>
  <PresentationFormat>On-screen Show (4:3)</PresentationFormat>
  <Paragraphs>160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Median</vt:lpstr>
      <vt:lpstr>QUESTIONNAIRE ON ADULTS’ EDUCATION AND KEY COMPETENCES – ANALYSIS </vt:lpstr>
      <vt:lpstr>The aim of the questionnaire</vt:lpstr>
      <vt:lpstr>Total amount of participants in Poland - 26 </vt:lpstr>
      <vt:lpstr>Age of the participants</vt:lpstr>
      <vt:lpstr>Marital Status</vt:lpstr>
      <vt:lpstr>Children</vt:lpstr>
      <vt:lpstr>Spoken Languages</vt:lpstr>
      <vt:lpstr>Level of Education</vt:lpstr>
      <vt:lpstr>Attendence at any kind of course</vt:lpstr>
      <vt:lpstr>Any work at the moment?</vt:lpstr>
      <vt:lpstr>Type of work</vt:lpstr>
      <vt:lpstr>Satisfied with present job?</vt:lpstr>
      <vt:lpstr>Reasons why do not have a job at the moment</vt:lpstr>
      <vt:lpstr>Difficulties in finding a job</vt:lpstr>
      <vt:lpstr>‘Adult Learning’</vt:lpstr>
      <vt:lpstr>Consider education as a priority?</vt:lpstr>
      <vt:lpstr>Follow any Adult Education course at the moment?</vt:lpstr>
      <vt:lpstr>Adult education courses</vt:lpstr>
      <vt:lpstr>Difficulties to follow your studies as an adult student</vt:lpstr>
      <vt:lpstr>Distance learning as an option</vt:lpstr>
      <vt:lpstr>Key Competences</vt:lpstr>
      <vt:lpstr>I can communicate effectively in different social situations.</vt:lpstr>
      <vt:lpstr>I can create confidance and empathy with other people.</vt:lpstr>
      <vt:lpstr>I can express frustration in a positive way.</vt:lpstr>
      <vt:lpstr>I can maintain a degree of separation between the personal and the professional spheres.</vt:lpstr>
      <vt:lpstr>I am good at negotiating.</vt:lpstr>
      <vt:lpstr>I participate in activities in my community or    my neighborhood.</vt:lpstr>
      <vt:lpstr>I am aware that I can decide about matters at national or European level .</vt:lpstr>
      <vt:lpstr>I am aware of importance of voting in the elections.</vt:lpstr>
      <vt:lpstr>I can display solidarity in problems affecting the local or wider community .</vt:lpstr>
      <vt:lpstr>I can interface effectively with institutions in the public domain.</vt:lpstr>
      <vt:lpstr>I am aware of the wide range of opportunities from which I can benefit by the EU.</vt:lpstr>
      <vt:lpstr>I am good at planning.</vt:lpstr>
      <vt:lpstr>I am good at organizing.</vt:lpstr>
      <vt:lpstr>I am good at communicating.</vt:lpstr>
      <vt:lpstr>I am good at evaluating.</vt:lpstr>
      <vt:lpstr>I am good at working in a team.</vt:lpstr>
      <vt:lpstr>I can identify my personal strengths.</vt:lpstr>
      <vt:lpstr>I can identify my personal weaknesses.</vt:lpstr>
      <vt:lpstr>I like changes.</vt:lpstr>
      <vt:lpstr>I like to take controlled risks.</vt:lpstr>
      <vt:lpstr>Likely to attend training/workshop programs to develop any of the mentioned  competences</vt:lpstr>
      <vt:lpstr>Type of training/workshop program</vt:lpstr>
      <vt:lpstr>QUESTIONS?</vt:lpstr>
      <vt:lpstr>THANK YOU FOR YOUR KIND ATTENTION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QUESTIONNAIRE ON ADULTS’ EDUCATION AND KEY COMPETENCES – ANALYSIS </dc:title>
  <dc:creator/>
  <cp:lastModifiedBy>Dominika</cp:lastModifiedBy>
  <cp:revision>52</cp:revision>
  <dcterms:created xsi:type="dcterms:W3CDTF">2006-08-16T00:00:00Z</dcterms:created>
  <dcterms:modified xsi:type="dcterms:W3CDTF">2010-05-18T13:30:50Z</dcterms:modified>
</cp:coreProperties>
</file>