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charts/chart39.xml" ContentType="application/vnd.openxmlformats-officedocument.drawingml.chart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charts/chart28.xml" ContentType="application/vnd.openxmlformats-officedocument.drawingml.char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Override PartName="/ppt/charts/chart35.xml" ContentType="application/vnd.openxmlformats-officedocument.drawingml.char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charts/chart24.xml" ContentType="application/vnd.openxmlformats-officedocument.drawingml.chart+xml"/>
  <Override PartName="/ppt/charts/chart33.xml" ContentType="application/vnd.openxmlformats-officedocument.drawingml.chart+xml"/>
  <Override PartName="/ppt/theme/themeOverride1.xml" ContentType="application/vnd.openxmlformats-officedocument.themeOverride+xml"/>
  <Override PartName="/ppt/charts/chart42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charts/chart31.xml" ContentType="application/vnd.openxmlformats-officedocument.drawingml.chart+xml"/>
  <Override PartName="/ppt/charts/chart40.xml" ContentType="application/vnd.openxmlformats-officedocument.drawingml.chart+xml"/>
  <Override PartName="/ppt/charts/chart7.xml" ContentType="application/vnd.openxmlformats-officedocument.drawingml.chart+xml"/>
  <Override PartName="/ppt/charts/chart2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charts/chart29.xml" ContentType="application/vnd.openxmlformats-officedocument.drawingml.char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charts/chart18.xml" ContentType="application/vnd.openxmlformats-officedocument.drawingml.chart+xml"/>
  <Override PartName="/ppt/charts/chart27.xml" ContentType="application/vnd.openxmlformats-officedocument.drawingml.chart+xml"/>
  <Override PartName="/ppt/charts/chart36.xml" ContentType="application/vnd.openxmlformats-officedocument.drawingml.chart+xml"/>
  <Override PartName="/ppt/charts/chart38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charts/chart16.xml" ContentType="application/vnd.openxmlformats-officedocument.drawingml.chart+xml"/>
  <Override PartName="/ppt/charts/chart25.xml" ContentType="application/vnd.openxmlformats-officedocument.drawingml.chart+xml"/>
  <Override PartName="/ppt/charts/chart34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ppt/charts/chart32.xml" ContentType="application/vnd.openxmlformats-officedocument.drawingml.chart+xml"/>
  <Override PartName="/ppt/charts/chart43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charts/chart30.xml" ContentType="application/vnd.openxmlformats-officedocument.drawingml.chart+xml"/>
  <Override PartName="/ppt/charts/chart41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charts/chart19.xml" ContentType="application/vnd.openxmlformats-officedocument.drawingml.chart+xml"/>
  <Override PartName="/ppt/charts/chart37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charts/chart26.xml" ContentType="application/vnd.openxmlformats-officedocument.drawingml.chart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301" r:id="rId6"/>
    <p:sldId id="260" r:id="rId7"/>
    <p:sldId id="261" r:id="rId8"/>
    <p:sldId id="262" r:id="rId9"/>
    <p:sldId id="263" r:id="rId10"/>
    <p:sldId id="302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4" r:id="rId30"/>
    <p:sldId id="283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303" r:id="rId45"/>
    <p:sldId id="299" r:id="rId46"/>
    <p:sldId id="300" r:id="rId4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3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4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5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6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7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8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9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0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1.xlsx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2.xlsx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3.xlsx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4.xlsx"/></Relationships>
</file>

<file path=ppt/charts/_rels/chart3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5.xlsx"/></Relationships>
</file>

<file path=ppt/charts/_rels/chart3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36.xlsx"/><Relationship Id="rId1" Type="http://schemas.openxmlformats.org/officeDocument/2006/relationships/themeOverride" Target="../theme/themeOverride1.xml"/></Relationships>
</file>

<file path=ppt/charts/_rels/chart3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7.xlsx"/></Relationships>
</file>

<file path=ppt/charts/_rels/chart3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8.xlsx"/></Relationships>
</file>

<file path=ppt/charts/_rels/chart3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9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_rels/chart4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0.xlsx"/></Relationships>
</file>

<file path=ppt/charts/_rels/chart4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1.xlsx"/></Relationships>
</file>

<file path=ppt/charts/_rels/chart4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2.xlsx"/></Relationships>
</file>

<file path=ppt/charts/_rels/chart4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30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Gender</c:v>
                </c:pt>
              </c:strCache>
            </c:strRef>
          </c:tx>
          <c:explosion val="25"/>
          <c:cat>
            <c:strRef>
              <c:f>Sheet1!$A$2:$A$3</c:f>
              <c:strCache>
                <c:ptCount val="2"/>
                <c:pt idx="0">
                  <c:v>Male</c:v>
                </c:pt>
                <c:pt idx="1">
                  <c:v>Female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</c:v>
                </c:pt>
                <c:pt idx="1">
                  <c:v>16</c:v>
                </c:pt>
              </c:numCache>
            </c:numRef>
          </c:val>
        </c:ser>
        <c:firstSliceAng val="0"/>
        <c:holeSize val="50"/>
      </c:doughnut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26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cat>
            <c:strRef>
              <c:f>Sheet1!$A$2:$A$5</c:f>
              <c:strCache>
                <c:ptCount val="4"/>
                <c:pt idx="0">
                  <c:v>Administration</c:v>
                </c:pt>
                <c:pt idx="1">
                  <c:v>Office</c:v>
                </c:pt>
                <c:pt idx="2">
                  <c:v>Waiter</c:v>
                </c:pt>
                <c:pt idx="3">
                  <c:v>Teacher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</c:v>
                </c:pt>
                <c:pt idx="1">
                  <c:v>2</c:v>
                </c:pt>
                <c:pt idx="2">
                  <c:v>6</c:v>
                </c:pt>
                <c:pt idx="3">
                  <c:v>5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27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explosion val="25"/>
          <c:dPt>
            <c:idx val="0"/>
            <c:spPr>
              <a:solidFill>
                <a:schemeClr val="accent1">
                  <a:lumMod val="75000"/>
                </a:schemeClr>
              </a:solidFill>
            </c:spPr>
          </c:dPt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12</c:v>
                </c:pt>
                <c:pt idx="1">
                  <c:v>5</c:v>
                </c:pt>
              </c:numCache>
            </c:numRef>
          </c:val>
        </c:ser>
        <c:firstSliceAng val="0"/>
        <c:holeSize val="50"/>
      </c:doughnut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25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Pt>
            <c:idx val="0"/>
            <c:spPr>
              <a:solidFill>
                <a:schemeClr val="bg1">
                  <a:lumMod val="85000"/>
                </a:schemeClr>
              </a:solidFill>
            </c:spPr>
          </c:dPt>
          <c:dPt>
            <c:idx val="1"/>
            <c:spPr>
              <a:solidFill>
                <a:schemeClr val="tx1">
                  <a:lumMod val="50000"/>
                  <a:lumOff val="50000"/>
                </a:schemeClr>
              </a:solidFill>
            </c:spPr>
          </c:dPt>
          <c:dPt>
            <c:idx val="2"/>
            <c:spPr>
              <a:solidFill>
                <a:schemeClr val="tx1">
                  <a:lumMod val="85000"/>
                  <a:lumOff val="15000"/>
                </a:schemeClr>
              </a:solidFill>
            </c:spPr>
          </c:dPt>
          <c:dLbls>
            <c:dLbl>
              <c:idx val="0"/>
              <c:layout>
                <c:manualLayout>
                  <c:x val="5.6198313325588403E-2"/>
                  <c:y val="-9.929078014184399E-2"/>
                </c:manualLayout>
              </c:layout>
              <c:tx>
                <c:rich>
                  <a:bodyPr/>
                  <a:lstStyle/>
                  <a:p>
                    <a:r>
                      <a:rPr lang="pl-PL" dirty="0" smtClean="0"/>
                      <a:t>1</a:t>
                    </a:r>
                    <a:endParaRPr lang="en-US" dirty="0"/>
                  </a:p>
                </c:rich>
              </c:tx>
              <c:showPercent val="1"/>
            </c:dLbl>
            <c:dLbl>
              <c:idx val="1"/>
              <c:layout>
                <c:manualLayout>
                  <c:x val="5.7216341809732812E-2"/>
                  <c:y val="9.219830233986713E-2"/>
                </c:manualLayout>
              </c:layout>
              <c:tx>
                <c:rich>
                  <a:bodyPr/>
                  <a:lstStyle/>
                  <a:p>
                    <a:r>
                      <a:rPr lang="pl-PL" dirty="0" smtClean="0"/>
                      <a:t>2</a:t>
                    </a:r>
                    <a:endParaRPr lang="en-US" dirty="0"/>
                  </a:p>
                </c:rich>
              </c:tx>
              <c:showPercent val="1"/>
            </c:dLbl>
            <c:dLbl>
              <c:idx val="2"/>
              <c:layout>
                <c:manualLayout>
                  <c:x val="-7.7199130846349134E-2"/>
                  <c:y val="-8.1560283687943269E-2"/>
                </c:manualLayout>
              </c:layout>
              <c:tx>
                <c:rich>
                  <a:bodyPr/>
                  <a:lstStyle/>
                  <a:p>
                    <a:r>
                      <a:rPr lang="pl-PL" dirty="0" smtClean="0"/>
                      <a:t>2</a:t>
                    </a:r>
                    <a:endParaRPr lang="en-US" dirty="0"/>
                  </a:p>
                </c:rich>
              </c:tx>
              <c:showPercent val="1"/>
            </c:dLbl>
            <c:dLbl>
              <c:idx val="3"/>
              <c:layout>
                <c:manualLayout>
                  <c:x val="-7.1895424836601537E-2"/>
                  <c:y val="-8.8652482269503716E-2"/>
                </c:manualLayout>
              </c:layout>
              <c:tx>
                <c:rich>
                  <a:bodyPr/>
                  <a:lstStyle/>
                  <a:p>
                    <a:r>
                      <a:rPr lang="pl-PL" dirty="0" smtClean="0"/>
                      <a:t>7</a:t>
                    </a:r>
                    <a:endParaRPr lang="en-US" dirty="0"/>
                  </a:p>
                </c:rich>
              </c:tx>
              <c:showPercent val="1"/>
            </c:dLbl>
            <c:showPercent val="1"/>
          </c:dLbls>
          <c:cat>
            <c:strRef>
              <c:f>Sheet1!$A$2:$A$4</c:f>
              <c:strCache>
                <c:ptCount val="3"/>
                <c:pt idx="0">
                  <c:v>bad communication</c:v>
                </c:pt>
                <c:pt idx="1">
                  <c:v>bad salary</c:v>
                </c:pt>
                <c:pt idx="2">
                  <c:v>not enough satisfied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</c:v>
                </c:pt>
                <c:pt idx="1">
                  <c:v>2</c:v>
                </c:pt>
                <c:pt idx="2">
                  <c:v>2</c:v>
                </c:pt>
              </c:numCache>
            </c:numRef>
          </c:val>
        </c:ser>
        <c:dLbls>
          <c:showPercent val="1"/>
        </c:dLbls>
        <c:firstSliceAng val="0"/>
        <c:holeSize val="50"/>
      </c:doughnut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style val="32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Pt>
            <c:idx val="0"/>
            <c:spPr>
              <a:solidFill>
                <a:schemeClr val="tx1">
                  <a:lumMod val="75000"/>
                  <a:lumOff val="25000"/>
                </a:schemeClr>
              </a:solidFill>
            </c:spPr>
          </c:dPt>
          <c:dPt>
            <c:idx val="2"/>
            <c:spPr>
              <a:solidFill>
                <a:schemeClr val="bg1">
                  <a:lumMod val="85000"/>
                </a:schemeClr>
              </a:solidFill>
            </c:spPr>
          </c:dPt>
          <c:cat>
            <c:strRef>
              <c:f>Sheet1!$A$2:$A$4</c:f>
              <c:strCache>
                <c:ptCount val="3"/>
                <c:pt idx="0">
                  <c:v>retired</c:v>
                </c:pt>
                <c:pt idx="1">
                  <c:v>want to focus on my studies</c:v>
                </c:pt>
                <c:pt idx="2">
                  <c:v>unemployed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</c:v>
                </c:pt>
                <c:pt idx="1">
                  <c:v>2</c:v>
                </c:pt>
                <c:pt idx="2">
                  <c:v>1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style val="27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Pt>
            <c:idx val="0"/>
            <c:spPr>
              <a:solidFill>
                <a:schemeClr val="accent1">
                  <a:lumMod val="50000"/>
                </a:schemeClr>
              </a:solidFill>
            </c:spPr>
          </c:dPt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11</c:v>
                </c:pt>
                <c:pt idx="1">
                  <c:v>9</c:v>
                </c:pt>
              </c:numCache>
            </c:numRef>
          </c:val>
        </c:ser>
        <c:firstSliceAng val="0"/>
        <c:holeSize val="50"/>
      </c:doughnut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style val="32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Pt>
            <c:idx val="0"/>
            <c:spPr>
              <a:solidFill>
                <a:schemeClr val="accent6">
                  <a:lumMod val="50000"/>
                </a:schemeClr>
              </a:solidFill>
            </c:spPr>
          </c:dPt>
          <c:dPt>
            <c:idx val="2"/>
            <c:spPr>
              <a:solidFill>
                <a:schemeClr val="tx2">
                  <a:lumMod val="20000"/>
                  <a:lumOff val="80000"/>
                </a:schemeClr>
              </a:solidFill>
            </c:spPr>
          </c:dPt>
          <c:dLbls>
            <c:dLbl>
              <c:idx val="0"/>
              <c:layout>
                <c:manualLayout>
                  <c:x val="7.0621468926553674E-2"/>
                  <c:y val="-8.510638297872343E-2"/>
                </c:manualLayout>
              </c:layout>
              <c:tx>
                <c:rich>
                  <a:bodyPr/>
                  <a:lstStyle/>
                  <a:p>
                    <a:r>
                      <a:rPr lang="pl-PL" dirty="0" smtClean="0"/>
                      <a:t>3</a:t>
                    </a:r>
                    <a:endParaRPr lang="pl-PL" dirty="0"/>
                  </a:p>
                </c:rich>
              </c:tx>
              <c:showPercent val="1"/>
            </c:dLbl>
            <c:dLbl>
              <c:idx val="1"/>
              <c:layout>
                <c:manualLayout>
                  <c:x val="-0.1101694915254237"/>
                  <c:y val="7.0921985815602856E-2"/>
                </c:manualLayout>
              </c:layout>
              <c:tx>
                <c:rich>
                  <a:bodyPr/>
                  <a:lstStyle/>
                  <a:p>
                    <a:r>
                      <a:rPr lang="pl-PL" dirty="0" smtClean="0"/>
                      <a:t>7</a:t>
                    </a:r>
                    <a:endParaRPr lang="pl-PL" dirty="0"/>
                  </a:p>
                </c:rich>
              </c:tx>
              <c:showPercent val="1"/>
            </c:dLbl>
            <c:dLbl>
              <c:idx val="2"/>
              <c:layout>
                <c:manualLayout>
                  <c:x val="-1.6949152542372881E-2"/>
                  <c:y val="-0.12411347517730496"/>
                </c:manualLayout>
              </c:layout>
              <c:tx>
                <c:rich>
                  <a:bodyPr/>
                  <a:lstStyle/>
                  <a:p>
                    <a:r>
                      <a:rPr lang="pl-PL" dirty="0" smtClean="0"/>
                      <a:t>1</a:t>
                    </a:r>
                    <a:endParaRPr lang="pl-PL" dirty="0"/>
                  </a:p>
                </c:rich>
              </c:tx>
              <c:showPercent val="1"/>
            </c:dLbl>
            <c:showPercent val="1"/>
            <c:showLeaderLines val="1"/>
          </c:dLbls>
          <c:cat>
            <c:strRef>
              <c:f>Sheet1!$A$2:$A$4</c:f>
              <c:strCache>
                <c:ptCount val="3"/>
                <c:pt idx="0">
                  <c:v>low skills</c:v>
                </c:pt>
                <c:pt idx="1">
                  <c:v>language difficulties</c:v>
                </c:pt>
                <c:pt idx="2">
                  <c:v>age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</c:v>
                </c:pt>
                <c:pt idx="1">
                  <c:v>7</c:v>
                </c:pt>
                <c:pt idx="2">
                  <c:v>1</c:v>
                </c:pt>
              </c:numCache>
            </c:numRef>
          </c:val>
        </c:ser>
        <c:dLbls>
          <c:showPercent val="1"/>
        </c:dLbls>
        <c:firstSliceAng val="0"/>
        <c:holeSize val="50"/>
      </c:doughnut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30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Pt>
            <c:idx val="0"/>
            <c:spPr>
              <a:solidFill>
                <a:schemeClr val="bg2">
                  <a:lumMod val="50000"/>
                </a:schemeClr>
              </a:solidFill>
            </c:spPr>
          </c:dPt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13</c:v>
                </c:pt>
                <c:pt idx="1">
                  <c:v>11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style val="31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Pt>
            <c:idx val="0"/>
            <c:spPr>
              <a:solidFill>
                <a:schemeClr val="accent5">
                  <a:lumMod val="75000"/>
                </a:schemeClr>
              </a:solidFill>
            </c:spPr>
          </c:dPt>
          <c:dPt>
            <c:idx val="1"/>
            <c:spPr>
              <a:solidFill>
                <a:schemeClr val="accent5">
                  <a:lumMod val="40000"/>
                  <a:lumOff val="60000"/>
                </a:schemeClr>
              </a:solidFill>
            </c:spPr>
          </c:dPt>
          <c:cat>
            <c:strRef>
              <c:f>Sheet1!$A$2:$A$3</c:f>
              <c:strCache>
                <c:ptCount val="2"/>
                <c:pt idx="0">
                  <c:v>No</c:v>
                </c:pt>
                <c:pt idx="1">
                  <c:v>Yes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14</c:v>
                </c:pt>
                <c:pt idx="1">
                  <c:v>7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27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Pt>
            <c:idx val="0"/>
            <c:spPr>
              <a:solidFill>
                <a:schemeClr val="accent1">
                  <a:lumMod val="50000"/>
                </a:schemeClr>
              </a:solidFill>
            </c:spPr>
          </c:dPt>
          <c:dPt>
            <c:idx val="2"/>
            <c:spPr>
              <a:solidFill>
                <a:schemeClr val="accent1">
                  <a:lumMod val="40000"/>
                  <a:lumOff val="60000"/>
                </a:schemeClr>
              </a:solidFill>
            </c:spPr>
          </c:dPt>
          <c:dLbls>
            <c:dLbl>
              <c:idx val="0"/>
              <c:layout>
                <c:manualLayout>
                  <c:x val="6.8452380952380973E-2"/>
                  <c:y val="-0.10638297872340426"/>
                </c:manualLayout>
              </c:layout>
              <c:tx>
                <c:rich>
                  <a:bodyPr/>
                  <a:lstStyle/>
                  <a:p>
                    <a:r>
                      <a:rPr lang="pl-PL" dirty="0" smtClean="0"/>
                      <a:t>3</a:t>
                    </a:r>
                    <a:endParaRPr lang="pl-PL" dirty="0"/>
                  </a:p>
                </c:rich>
              </c:tx>
              <c:showPercent val="1"/>
            </c:dLbl>
            <c:dLbl>
              <c:idx val="1"/>
              <c:layout>
                <c:manualLayout>
                  <c:x val="-5.3571428571428562E-2"/>
                  <c:y val="0.10992907801418442"/>
                </c:manualLayout>
              </c:layout>
              <c:tx>
                <c:rich>
                  <a:bodyPr/>
                  <a:lstStyle/>
                  <a:p>
                    <a:r>
                      <a:rPr lang="pl-PL" dirty="0" smtClean="0"/>
                      <a:t>3</a:t>
                    </a:r>
                    <a:endParaRPr lang="en-US" dirty="0"/>
                  </a:p>
                </c:rich>
              </c:tx>
              <c:showPercent val="1"/>
            </c:dLbl>
            <c:dLbl>
              <c:idx val="2"/>
              <c:layout>
                <c:manualLayout>
                  <c:x val="-4.1666666666666664E-2"/>
                  <c:y val="-8.5106382978723638E-2"/>
                </c:manualLayout>
              </c:layout>
              <c:tx>
                <c:rich>
                  <a:bodyPr/>
                  <a:lstStyle/>
                  <a:p>
                    <a:r>
                      <a:rPr lang="pl-PL" dirty="0" smtClean="0"/>
                      <a:t>1</a:t>
                    </a:r>
                    <a:endParaRPr lang="pl-PL" dirty="0"/>
                  </a:p>
                </c:rich>
              </c:tx>
              <c:showPercent val="1"/>
            </c:dLbl>
            <c:showPercent val="1"/>
            <c:showLeaderLines val="1"/>
          </c:dLbls>
          <c:cat>
            <c:strRef>
              <c:f>Sheet1!$A$2:$A$4</c:f>
              <c:strCache>
                <c:ptCount val="3"/>
                <c:pt idx="0">
                  <c:v>ICT (Computing)</c:v>
                </c:pt>
                <c:pt idx="1">
                  <c:v>Languages</c:v>
                </c:pt>
                <c:pt idx="2">
                  <c:v>Vocational Training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</c:v>
                </c:pt>
                <c:pt idx="1">
                  <c:v>3</c:v>
                </c:pt>
                <c:pt idx="2">
                  <c:v>1</c:v>
                </c:pt>
              </c:numCache>
            </c:numRef>
          </c:val>
        </c:ser>
        <c:dLbls>
          <c:showPercent val="1"/>
        </c:dLbls>
        <c:firstSliceAng val="0"/>
        <c:holeSize val="50"/>
      </c:doughnut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30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Pt>
            <c:idx val="0"/>
            <c:spPr>
              <a:solidFill>
                <a:schemeClr val="bg2">
                  <a:lumMod val="10000"/>
                </a:schemeClr>
              </a:solidFill>
            </c:spPr>
          </c:dPt>
          <c:dPt>
            <c:idx val="1"/>
            <c:spPr>
              <a:solidFill>
                <a:schemeClr val="accent4">
                  <a:lumMod val="50000"/>
                </a:schemeClr>
              </a:solidFill>
            </c:spPr>
          </c:dPt>
          <c:dPt>
            <c:idx val="2"/>
            <c:spPr>
              <a:solidFill>
                <a:schemeClr val="bg2">
                  <a:lumMod val="75000"/>
                </a:schemeClr>
              </a:solidFill>
            </c:spPr>
          </c:dPt>
          <c:dPt>
            <c:idx val="3"/>
            <c:spPr>
              <a:solidFill>
                <a:schemeClr val="accent4">
                  <a:lumMod val="20000"/>
                  <a:lumOff val="80000"/>
                </a:schemeClr>
              </a:solidFill>
            </c:spPr>
          </c:dPt>
          <c:dLbls>
            <c:dLbl>
              <c:idx val="0"/>
              <c:layout>
                <c:manualLayout>
                  <c:x val="3.8011695906432746E-2"/>
                  <c:y val="-0.11702127659574467"/>
                </c:manualLayout>
              </c:layout>
              <c:tx>
                <c:rich>
                  <a:bodyPr/>
                  <a:lstStyle/>
                  <a:p>
                    <a:r>
                      <a:rPr lang="pl-PL" dirty="0" smtClean="0"/>
                      <a:t>1</a:t>
                    </a:r>
                    <a:endParaRPr lang="pl-PL" dirty="0"/>
                  </a:p>
                </c:rich>
              </c:tx>
              <c:showPercent val="1"/>
            </c:dLbl>
            <c:dLbl>
              <c:idx val="1"/>
              <c:layout>
                <c:manualLayout>
                  <c:x val="2.9239766081871356E-3"/>
                  <c:y val="0.10992907801418442"/>
                </c:manualLayout>
              </c:layout>
              <c:tx>
                <c:rich>
                  <a:bodyPr/>
                  <a:lstStyle/>
                  <a:p>
                    <a:r>
                      <a:rPr lang="pl-PL" smtClean="0"/>
                      <a:t>4</a:t>
                    </a:r>
                    <a:endParaRPr lang="pl-PL"/>
                  </a:p>
                </c:rich>
              </c:tx>
              <c:showPercent val="1"/>
            </c:dLbl>
            <c:dLbl>
              <c:idx val="2"/>
              <c:layout>
                <c:manualLayout>
                  <c:x val="-6.725146198830409E-2"/>
                  <c:y val="-4.2553191489361708E-2"/>
                </c:manualLayout>
              </c:layout>
              <c:tx>
                <c:rich>
                  <a:bodyPr/>
                  <a:lstStyle/>
                  <a:p>
                    <a:r>
                      <a:rPr lang="pl-PL" dirty="0" smtClean="0"/>
                      <a:t>1</a:t>
                    </a:r>
                    <a:endParaRPr lang="pl-PL" dirty="0"/>
                  </a:p>
                </c:rich>
              </c:tx>
              <c:showPercent val="1"/>
            </c:dLbl>
            <c:dLbl>
              <c:idx val="3"/>
              <c:layout>
                <c:manualLayout>
                  <c:x val="-2.6315789473684216E-2"/>
                  <c:y val="-0.10992907801418449"/>
                </c:manualLayout>
              </c:layout>
              <c:tx>
                <c:rich>
                  <a:bodyPr/>
                  <a:lstStyle/>
                  <a:p>
                    <a:r>
                      <a:rPr lang="pl-PL" smtClean="0"/>
                      <a:t>1</a:t>
                    </a:r>
                    <a:endParaRPr lang="pl-PL" dirty="0"/>
                  </a:p>
                </c:rich>
              </c:tx>
              <c:showPercent val="1"/>
            </c:dLbl>
            <c:showPercent val="1"/>
            <c:showLeaderLines val="1"/>
          </c:dLbls>
          <c:cat>
            <c:strRef>
              <c:f>Sheet1!$A$2:$A$5</c:f>
              <c:strCache>
                <c:ptCount val="4"/>
                <c:pt idx="0">
                  <c:v>Personal satisfacion</c:v>
                </c:pt>
                <c:pt idx="1">
                  <c:v>To obtain job promotion</c:v>
                </c:pt>
                <c:pt idx="2">
                  <c:v>As a social occasion</c:v>
                </c:pt>
                <c:pt idx="3">
                  <c:v>I cannot find a job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</c:v>
                </c:pt>
                <c:pt idx="1">
                  <c:v>4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</c:ser>
        <c:dLbls>
          <c:showPercent val="1"/>
        </c:dLbls>
        <c:firstSliceAng val="0"/>
        <c:holeSize val="50"/>
      </c:doughnut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style val="31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Age</c:v>
                </c:pt>
              </c:strCache>
            </c:strRef>
          </c:tx>
          <c:explosion val="25"/>
          <c:dPt>
            <c:idx val="0"/>
            <c:spPr>
              <a:solidFill>
                <a:schemeClr val="accent5">
                  <a:lumMod val="50000"/>
                </a:schemeClr>
              </a:solidFill>
            </c:spPr>
          </c:dPt>
          <c:dPt>
            <c:idx val="2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4"/>
            <c:spPr>
              <a:solidFill>
                <a:schemeClr val="tx1">
                  <a:lumMod val="85000"/>
                  <a:lumOff val="15000"/>
                </a:schemeClr>
              </a:solidFill>
            </c:spPr>
          </c:dPt>
          <c:dPt>
            <c:idx val="5"/>
            <c:spPr>
              <a:solidFill>
                <a:schemeClr val="accent3">
                  <a:lumMod val="40000"/>
                  <a:lumOff val="60000"/>
                </a:schemeClr>
              </a:solidFill>
            </c:spPr>
          </c:dPt>
          <c:cat>
            <c:strRef>
              <c:f>Sheet1!$A$2:$A$7</c:f>
              <c:strCache>
                <c:ptCount val="6"/>
                <c:pt idx="0">
                  <c:v>17 - 24</c:v>
                </c:pt>
                <c:pt idx="1">
                  <c:v>25 - 34</c:v>
                </c:pt>
                <c:pt idx="2">
                  <c:v>35 - 44</c:v>
                </c:pt>
                <c:pt idx="3">
                  <c:v>45 - 54</c:v>
                </c:pt>
                <c:pt idx="4">
                  <c:v>55 - 64</c:v>
                </c:pt>
                <c:pt idx="5">
                  <c:v>65+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4</c:v>
                </c:pt>
                <c:pt idx="1">
                  <c:v>11</c:v>
                </c:pt>
                <c:pt idx="2">
                  <c:v>5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</c:ser>
        <c:firstSliceAng val="0"/>
        <c:holeSize val="50"/>
      </c:doughnut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style val="32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Pt>
            <c:idx val="0"/>
            <c:spPr>
              <a:solidFill>
                <a:schemeClr val="accent6">
                  <a:lumMod val="50000"/>
                </a:schemeClr>
              </a:solidFill>
            </c:spPr>
          </c:dPt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10</c:v>
                </c:pt>
                <c:pt idx="1">
                  <c:v>14</c:v>
                </c:pt>
              </c:numCache>
            </c:numRef>
          </c:val>
        </c:ser>
        <c:firstSliceAng val="0"/>
        <c:holeSize val="50"/>
      </c:doughnut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style val="28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Pt>
            <c:idx val="0"/>
            <c:spPr>
              <a:solidFill>
                <a:schemeClr val="bg2">
                  <a:lumMod val="25000"/>
                </a:schemeClr>
              </a:solidFill>
            </c:spPr>
          </c:dPt>
          <c:dPt>
            <c:idx val="1"/>
            <c:spPr>
              <a:solidFill>
                <a:schemeClr val="bg2">
                  <a:lumMod val="75000"/>
                </a:schemeClr>
              </a:solidFill>
            </c:spPr>
          </c:dPt>
          <c:dPt>
            <c:idx val="2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3"/>
            <c:spPr>
              <a:solidFill>
                <a:schemeClr val="accent4">
                  <a:lumMod val="40000"/>
                  <a:lumOff val="60000"/>
                </a:schemeClr>
              </a:solidFill>
            </c:spPr>
          </c:dPt>
          <c:dLbls>
            <c:dLbl>
              <c:idx val="0"/>
              <c:layout>
                <c:manualLayout>
                  <c:x val="2.777777777777779E-2"/>
                  <c:y val="-0.15333600661028488"/>
                </c:manualLayout>
              </c:layout>
              <c:tx>
                <c:rich>
                  <a:bodyPr/>
                  <a:lstStyle/>
                  <a:p>
                    <a:r>
                      <a:rPr lang="pl-PL" dirty="0" smtClean="0"/>
                      <a:t>4</a:t>
                    </a:r>
                    <a:endParaRPr lang="pl-PL" dirty="0"/>
                  </a:p>
                </c:rich>
              </c:tx>
              <c:showPercent val="1"/>
            </c:dLbl>
            <c:dLbl>
              <c:idx val="1"/>
              <c:layout>
                <c:manualLayout>
                  <c:x val="0"/>
                  <c:y val="0.10625157966365317"/>
                </c:manualLayout>
              </c:layout>
              <c:tx>
                <c:rich>
                  <a:bodyPr/>
                  <a:lstStyle/>
                  <a:p>
                    <a:r>
                      <a:rPr lang="pl-PL" dirty="0" smtClean="0"/>
                      <a:t>2</a:t>
                    </a:r>
                    <a:endParaRPr lang="pl-PL" dirty="0"/>
                  </a:p>
                </c:rich>
              </c:tx>
              <c:showPercent val="1"/>
            </c:dLbl>
            <c:dLbl>
              <c:idx val="2"/>
              <c:layout>
                <c:manualLayout>
                  <c:x val="-9.1666666666666688E-2"/>
                  <c:y val="3.08641975308642E-3"/>
                </c:manualLayout>
              </c:layout>
              <c:tx>
                <c:rich>
                  <a:bodyPr/>
                  <a:lstStyle/>
                  <a:p>
                    <a:r>
                      <a:rPr lang="pl-PL" dirty="0" smtClean="0"/>
                      <a:t>2</a:t>
                    </a:r>
                    <a:endParaRPr lang="en-US" dirty="0"/>
                  </a:p>
                </c:rich>
              </c:tx>
              <c:showPercent val="1"/>
            </c:dLbl>
            <c:dLbl>
              <c:idx val="3"/>
              <c:layout>
                <c:manualLayout>
                  <c:x val="-0.05"/>
                  <c:y val="-8.0246913580246937E-2"/>
                </c:manualLayout>
              </c:layout>
              <c:tx>
                <c:rich>
                  <a:bodyPr/>
                  <a:lstStyle/>
                  <a:p>
                    <a:r>
                      <a:rPr lang="pl-PL" dirty="0" smtClean="0"/>
                      <a:t>2</a:t>
                    </a:r>
                    <a:endParaRPr lang="en-US" dirty="0"/>
                  </a:p>
                </c:rich>
              </c:tx>
              <c:showPercent val="1"/>
            </c:dLbl>
            <c:showPercent val="1"/>
            <c:showLeaderLines val="1"/>
          </c:dLbls>
          <c:cat>
            <c:strRef>
              <c:f>Sheet1!$A$2:$A$5</c:f>
              <c:strCache>
                <c:ptCount val="4"/>
                <c:pt idx="0">
                  <c:v>Incompatibility with working hours</c:v>
                </c:pt>
                <c:pt idx="1">
                  <c:v>Family burdens</c:v>
                </c:pt>
                <c:pt idx="2">
                  <c:v>Lack of money to pay registration/materials</c:v>
                </c:pt>
                <c:pt idx="3">
                  <c:v>Inadequancy of the offer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</c:numCache>
            </c:numRef>
          </c:val>
        </c:ser>
        <c:dLbls>
          <c:showPercent val="1"/>
        </c:dLbls>
        <c:firstSliceAng val="0"/>
        <c:holeSize val="50"/>
      </c:doughnutChart>
    </c:plotArea>
    <c:legend>
      <c:legendPos val="r"/>
      <c:layout>
        <c:manualLayout>
          <c:xMode val="edge"/>
          <c:yMode val="edge"/>
          <c:x val="0.59998468941382332"/>
          <c:y val="2.1499413637125177E-2"/>
          <c:w val="0.3833486439195109"/>
          <c:h val="0.97850058636287485"/>
        </c:manualLayout>
      </c:layout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style val="30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Pt>
            <c:idx val="0"/>
            <c:spPr>
              <a:solidFill>
                <a:schemeClr val="accent4">
                  <a:lumMod val="50000"/>
                </a:schemeClr>
              </a:solidFill>
            </c:spPr>
          </c:dPt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11</c:v>
                </c:pt>
                <c:pt idx="1">
                  <c:v>9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style val="25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6</c:v>
                </c:pt>
                <c:pt idx="2">
                  <c:v>9</c:v>
                </c:pt>
                <c:pt idx="3">
                  <c:v>4</c:v>
                </c:pt>
                <c:pt idx="4">
                  <c:v>5</c:v>
                </c:pt>
              </c:numCache>
            </c:numRef>
          </c:val>
        </c:ser>
        <c:axId val="45023616"/>
        <c:axId val="45025152"/>
      </c:barChart>
      <c:catAx>
        <c:axId val="45023616"/>
        <c:scaling>
          <c:orientation val="minMax"/>
        </c:scaling>
        <c:axPos val="b"/>
        <c:tickLblPos val="nextTo"/>
        <c:crossAx val="45025152"/>
        <c:crosses val="autoZero"/>
        <c:auto val="1"/>
        <c:lblAlgn val="ctr"/>
        <c:lblOffset val="100"/>
      </c:catAx>
      <c:valAx>
        <c:axId val="45025152"/>
        <c:scaling>
          <c:orientation val="minMax"/>
        </c:scaling>
        <c:axPos val="l"/>
        <c:majorGridlines/>
        <c:numFmt formatCode="General" sourceLinked="1"/>
        <c:tickLblPos val="nextTo"/>
        <c:crossAx val="45023616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style val="26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3</c:v>
                </c:pt>
                <c:pt idx="2">
                  <c:v>3</c:v>
                </c:pt>
                <c:pt idx="3">
                  <c:v>15</c:v>
                </c:pt>
                <c:pt idx="4">
                  <c:v>3</c:v>
                </c:pt>
              </c:numCache>
            </c:numRef>
          </c:val>
        </c:ser>
        <c:axId val="97735808"/>
        <c:axId val="97737344"/>
      </c:barChart>
      <c:catAx>
        <c:axId val="97735808"/>
        <c:scaling>
          <c:orientation val="minMax"/>
        </c:scaling>
        <c:axPos val="b"/>
        <c:tickLblPos val="nextTo"/>
        <c:crossAx val="97737344"/>
        <c:crosses val="autoZero"/>
        <c:auto val="1"/>
        <c:lblAlgn val="ctr"/>
        <c:lblOffset val="100"/>
      </c:catAx>
      <c:valAx>
        <c:axId val="97737344"/>
        <c:scaling>
          <c:orientation val="minMax"/>
        </c:scaling>
        <c:axPos val="l"/>
        <c:majorGridlines/>
        <c:numFmt formatCode="General" sourceLinked="1"/>
        <c:tickLblPos val="nextTo"/>
        <c:crossAx val="9773580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style val="28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2</c:v>
                </c:pt>
                <c:pt idx="2">
                  <c:v>3</c:v>
                </c:pt>
                <c:pt idx="3">
                  <c:v>12</c:v>
                </c:pt>
                <c:pt idx="4">
                  <c:v>7</c:v>
                </c:pt>
              </c:numCache>
            </c:numRef>
          </c:val>
        </c:ser>
        <c:axId val="97752960"/>
        <c:axId val="97754496"/>
      </c:barChart>
      <c:catAx>
        <c:axId val="97752960"/>
        <c:scaling>
          <c:orientation val="minMax"/>
        </c:scaling>
        <c:axPos val="b"/>
        <c:tickLblPos val="nextTo"/>
        <c:crossAx val="97754496"/>
        <c:crosses val="autoZero"/>
        <c:auto val="1"/>
        <c:lblAlgn val="ctr"/>
        <c:lblOffset val="100"/>
      </c:catAx>
      <c:valAx>
        <c:axId val="97754496"/>
        <c:scaling>
          <c:orientation val="minMax"/>
        </c:scaling>
        <c:axPos val="l"/>
        <c:majorGridlines/>
        <c:numFmt formatCode="General" sourceLinked="1"/>
        <c:tickLblPos val="nextTo"/>
        <c:crossAx val="9775296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style val="29"/>
  <c:chart>
    <c:autoTitleDeleted val="1"/>
    <c:plotArea>
      <c:layout>
        <c:manualLayout>
          <c:layoutTarget val="inner"/>
          <c:xMode val="edge"/>
          <c:yMode val="edge"/>
          <c:x val="9.5400918635170584E-2"/>
          <c:y val="0.10286632274413991"/>
          <c:w val="0.88168241469816355"/>
          <c:h val="0.6536926418680431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1</c:v>
                </c:pt>
                <c:pt idx="2">
                  <c:v>3</c:v>
                </c:pt>
                <c:pt idx="3">
                  <c:v>17</c:v>
                </c:pt>
                <c:pt idx="4">
                  <c:v>3</c:v>
                </c:pt>
              </c:numCache>
            </c:numRef>
          </c:val>
        </c:ser>
        <c:axId val="98453760"/>
        <c:axId val="98476032"/>
      </c:barChart>
      <c:catAx>
        <c:axId val="98453760"/>
        <c:scaling>
          <c:orientation val="minMax"/>
        </c:scaling>
        <c:axPos val="b"/>
        <c:tickLblPos val="nextTo"/>
        <c:crossAx val="98476032"/>
        <c:crosses val="autoZero"/>
        <c:auto val="1"/>
        <c:lblAlgn val="ctr"/>
        <c:lblOffset val="100"/>
      </c:catAx>
      <c:valAx>
        <c:axId val="98476032"/>
        <c:scaling>
          <c:orientation val="minMax"/>
        </c:scaling>
        <c:axPos val="l"/>
        <c:majorGridlines/>
        <c:numFmt formatCode="General" sourceLinked="1"/>
        <c:tickLblPos val="nextTo"/>
        <c:crossAx val="9845376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style val="30"/>
  <c:chart>
    <c:autoTitleDeleted val="1"/>
    <c:plotArea>
      <c:layout>
        <c:manualLayout>
          <c:layoutTarget val="inner"/>
          <c:xMode val="edge"/>
          <c:yMode val="edge"/>
          <c:x val="9.5400918635170584E-2"/>
          <c:y val="0.10286632274413994"/>
          <c:w val="0.88168241469816366"/>
          <c:h val="0.65369264186804321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5</c:v>
                </c:pt>
                <c:pt idx="2">
                  <c:v>6</c:v>
                </c:pt>
                <c:pt idx="3">
                  <c:v>10</c:v>
                </c:pt>
                <c:pt idx="4">
                  <c:v>3</c:v>
                </c:pt>
              </c:numCache>
            </c:numRef>
          </c:val>
        </c:ser>
        <c:axId val="98980224"/>
        <c:axId val="98982144"/>
      </c:barChart>
      <c:catAx>
        <c:axId val="98980224"/>
        <c:scaling>
          <c:orientation val="minMax"/>
        </c:scaling>
        <c:axPos val="b"/>
        <c:tickLblPos val="nextTo"/>
        <c:crossAx val="98982144"/>
        <c:crosses val="autoZero"/>
        <c:auto val="1"/>
        <c:lblAlgn val="ctr"/>
        <c:lblOffset val="100"/>
      </c:catAx>
      <c:valAx>
        <c:axId val="98982144"/>
        <c:scaling>
          <c:orientation val="minMax"/>
        </c:scaling>
        <c:axPos val="l"/>
        <c:majorGridlines/>
        <c:numFmt formatCode="General" sourceLinked="1"/>
        <c:tickLblPos val="nextTo"/>
        <c:crossAx val="98980224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style val="31"/>
  <c:chart>
    <c:autoTitleDeleted val="1"/>
    <c:plotArea>
      <c:layout>
        <c:manualLayout>
          <c:layoutTarget val="inner"/>
          <c:xMode val="edge"/>
          <c:yMode val="edge"/>
          <c:x val="9.5400918635170584E-2"/>
          <c:y val="0.10286632274413997"/>
          <c:w val="0.88168241469816377"/>
          <c:h val="0.65369264186804332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5</c:v>
                </c:pt>
                <c:pt idx="2">
                  <c:v>8</c:v>
                </c:pt>
                <c:pt idx="3">
                  <c:v>9</c:v>
                </c:pt>
                <c:pt idx="4">
                  <c:v>2</c:v>
                </c:pt>
              </c:numCache>
            </c:numRef>
          </c:val>
        </c:ser>
        <c:axId val="99099392"/>
        <c:axId val="99100928"/>
      </c:barChart>
      <c:catAx>
        <c:axId val="99099392"/>
        <c:scaling>
          <c:orientation val="minMax"/>
        </c:scaling>
        <c:axPos val="b"/>
        <c:tickLblPos val="nextTo"/>
        <c:crossAx val="99100928"/>
        <c:crosses val="autoZero"/>
        <c:auto val="1"/>
        <c:lblAlgn val="ctr"/>
        <c:lblOffset val="100"/>
      </c:catAx>
      <c:valAx>
        <c:axId val="99100928"/>
        <c:scaling>
          <c:orientation val="minMax"/>
        </c:scaling>
        <c:axPos val="l"/>
        <c:majorGridlines/>
        <c:numFmt formatCode="General" sourceLinked="1"/>
        <c:tickLblPos val="nextTo"/>
        <c:crossAx val="9909939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style val="32"/>
  <c:chart>
    <c:autoTitleDeleted val="1"/>
    <c:plotArea>
      <c:layout>
        <c:manualLayout>
          <c:layoutTarget val="inner"/>
          <c:xMode val="edge"/>
          <c:yMode val="edge"/>
          <c:x val="9.5400918635170584E-2"/>
          <c:y val="0.10286632274414"/>
          <c:w val="0.88168241469816389"/>
          <c:h val="0.65369264186804343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11</c:v>
                </c:pt>
                <c:pt idx="2">
                  <c:v>3</c:v>
                </c:pt>
                <c:pt idx="3">
                  <c:v>8</c:v>
                </c:pt>
                <c:pt idx="4">
                  <c:v>2</c:v>
                </c:pt>
              </c:numCache>
            </c:numRef>
          </c:val>
        </c:ser>
        <c:axId val="100275712"/>
        <c:axId val="100277248"/>
      </c:barChart>
      <c:catAx>
        <c:axId val="100275712"/>
        <c:scaling>
          <c:orientation val="minMax"/>
        </c:scaling>
        <c:axPos val="b"/>
        <c:tickLblPos val="nextTo"/>
        <c:crossAx val="100277248"/>
        <c:crosses val="autoZero"/>
        <c:auto val="1"/>
        <c:lblAlgn val="ctr"/>
        <c:lblOffset val="100"/>
      </c:catAx>
      <c:valAx>
        <c:axId val="100277248"/>
        <c:scaling>
          <c:orientation val="minMax"/>
        </c:scaling>
        <c:axPos val="l"/>
        <c:majorGridlines/>
        <c:numFmt formatCode="General" sourceLinked="1"/>
        <c:tickLblPos val="nextTo"/>
        <c:crossAx val="10027571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30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Languages</c:v>
                </c:pt>
              </c:strCache>
            </c:strRef>
          </c:tx>
          <c:explosion val="25"/>
          <c:dPt>
            <c:idx val="0"/>
            <c:spPr>
              <a:solidFill>
                <a:schemeClr val="tx2">
                  <a:lumMod val="50000"/>
                </a:schemeClr>
              </a:solidFill>
            </c:spPr>
          </c:dPt>
          <c:dPt>
            <c:idx val="1"/>
            <c:spPr>
              <a:solidFill>
                <a:schemeClr val="accent3">
                  <a:lumMod val="60000"/>
                  <a:lumOff val="40000"/>
                </a:schemeClr>
              </a:solidFill>
            </c:spPr>
          </c:dPt>
          <c:dPt>
            <c:idx val="2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Pt>
            <c:idx val="3"/>
            <c:spPr>
              <a:solidFill>
                <a:schemeClr val="bg1">
                  <a:lumMod val="50000"/>
                </a:schemeClr>
              </a:solidFill>
            </c:spPr>
          </c:dPt>
          <c:dPt>
            <c:idx val="5"/>
            <c:spPr>
              <a:solidFill>
                <a:schemeClr val="accent4">
                  <a:lumMod val="50000"/>
                </a:schemeClr>
              </a:solidFill>
            </c:spPr>
          </c:dPt>
          <c:dPt>
            <c:idx val="6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7"/>
            <c:spPr>
              <a:solidFill>
                <a:srgbClr val="FFC000"/>
              </a:solidFill>
            </c:spPr>
          </c:dPt>
          <c:dPt>
            <c:idx val="8"/>
            <c:spPr>
              <a:solidFill>
                <a:schemeClr val="accent5">
                  <a:lumMod val="75000"/>
                </a:schemeClr>
              </a:solidFill>
            </c:spPr>
          </c:dPt>
          <c:cat>
            <c:strRef>
              <c:f>Sheet1!$A$2:$A$10</c:f>
              <c:strCache>
                <c:ptCount val="9"/>
                <c:pt idx="0">
                  <c:v>English</c:v>
                </c:pt>
                <c:pt idx="1">
                  <c:v>German</c:v>
                </c:pt>
                <c:pt idx="2">
                  <c:v>Estonian</c:v>
                </c:pt>
                <c:pt idx="3">
                  <c:v>Lithuanian</c:v>
                </c:pt>
                <c:pt idx="4">
                  <c:v>Czech</c:v>
                </c:pt>
                <c:pt idx="5">
                  <c:v>Slovak</c:v>
                </c:pt>
                <c:pt idx="6">
                  <c:v>French</c:v>
                </c:pt>
                <c:pt idx="7">
                  <c:v>Italian</c:v>
                </c:pt>
                <c:pt idx="8">
                  <c:v>Austrian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3</c:v>
                </c:pt>
                <c:pt idx="1">
                  <c:v>4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2</c:v>
                </c:pt>
                <c:pt idx="6">
                  <c:v>2</c:v>
                </c:pt>
                <c:pt idx="7">
                  <c:v>1</c:v>
                </c:pt>
                <c:pt idx="8">
                  <c:v>3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style val="25"/>
  <c:chart>
    <c:autoTitleDeleted val="1"/>
    <c:plotArea>
      <c:layout>
        <c:manualLayout>
          <c:layoutTarget val="inner"/>
          <c:xMode val="edge"/>
          <c:yMode val="edge"/>
          <c:x val="9.5400918635170584E-2"/>
          <c:y val="0.10286632274414"/>
          <c:w val="0.88168241469816389"/>
          <c:h val="0.65369264186804343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2</c:v>
                </c:pt>
                <c:pt idx="2">
                  <c:v>14</c:v>
                </c:pt>
                <c:pt idx="3">
                  <c:v>6</c:v>
                </c:pt>
                <c:pt idx="4">
                  <c:v>2</c:v>
                </c:pt>
              </c:numCache>
            </c:numRef>
          </c:val>
        </c:ser>
        <c:axId val="100296960"/>
        <c:axId val="100306944"/>
      </c:barChart>
      <c:catAx>
        <c:axId val="100296960"/>
        <c:scaling>
          <c:orientation val="minMax"/>
        </c:scaling>
        <c:axPos val="b"/>
        <c:tickLblPos val="nextTo"/>
        <c:crossAx val="100306944"/>
        <c:crosses val="autoZero"/>
        <c:auto val="1"/>
        <c:lblAlgn val="ctr"/>
        <c:lblOffset val="100"/>
      </c:catAx>
      <c:valAx>
        <c:axId val="100306944"/>
        <c:scaling>
          <c:orientation val="minMax"/>
        </c:scaling>
        <c:axPos val="l"/>
        <c:majorGridlines/>
        <c:numFmt formatCode="General" sourceLinked="1"/>
        <c:tickLblPos val="nextTo"/>
        <c:crossAx val="10029696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style val="26"/>
  <c:chart>
    <c:autoTitleDeleted val="1"/>
    <c:plotArea>
      <c:layout>
        <c:manualLayout>
          <c:layoutTarget val="inner"/>
          <c:xMode val="edge"/>
          <c:yMode val="edge"/>
          <c:x val="9.5400918635170584E-2"/>
          <c:y val="0.10286632274414001"/>
          <c:w val="0.881682414698164"/>
          <c:h val="0.6536926418680435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5</c:v>
                </c:pt>
                <c:pt idx="2">
                  <c:v>11</c:v>
                </c:pt>
                <c:pt idx="3">
                  <c:v>7</c:v>
                </c:pt>
                <c:pt idx="4">
                  <c:v>1</c:v>
                </c:pt>
              </c:numCache>
            </c:numRef>
          </c:val>
        </c:ser>
        <c:axId val="100330496"/>
        <c:axId val="100467456"/>
      </c:barChart>
      <c:catAx>
        <c:axId val="100330496"/>
        <c:scaling>
          <c:orientation val="minMax"/>
        </c:scaling>
        <c:axPos val="b"/>
        <c:tickLblPos val="nextTo"/>
        <c:crossAx val="100467456"/>
        <c:crosses val="autoZero"/>
        <c:auto val="1"/>
        <c:lblAlgn val="ctr"/>
        <c:lblOffset val="100"/>
      </c:catAx>
      <c:valAx>
        <c:axId val="100467456"/>
        <c:scaling>
          <c:orientation val="minMax"/>
        </c:scaling>
        <c:axPos val="l"/>
        <c:majorGridlines/>
        <c:numFmt formatCode="General" sourceLinked="1"/>
        <c:tickLblPos val="nextTo"/>
        <c:crossAx val="100330496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style val="28"/>
  <c:chart>
    <c:autoTitleDeleted val="1"/>
    <c:plotArea>
      <c:layout>
        <c:manualLayout>
          <c:layoutTarget val="inner"/>
          <c:xMode val="edge"/>
          <c:yMode val="edge"/>
          <c:x val="9.5400918635170584E-2"/>
          <c:y val="0.10286632274414002"/>
          <c:w val="0.88168241469816411"/>
          <c:h val="0.65369264186804366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7</c:v>
                </c:pt>
                <c:pt idx="2">
                  <c:v>9</c:v>
                </c:pt>
                <c:pt idx="3">
                  <c:v>5</c:v>
                </c:pt>
                <c:pt idx="4">
                  <c:v>3</c:v>
                </c:pt>
              </c:numCache>
            </c:numRef>
          </c:val>
        </c:ser>
        <c:axId val="100515840"/>
        <c:axId val="100517376"/>
      </c:barChart>
      <c:catAx>
        <c:axId val="100515840"/>
        <c:scaling>
          <c:orientation val="minMax"/>
        </c:scaling>
        <c:axPos val="b"/>
        <c:tickLblPos val="nextTo"/>
        <c:crossAx val="100517376"/>
        <c:crosses val="autoZero"/>
        <c:auto val="1"/>
        <c:lblAlgn val="ctr"/>
        <c:lblOffset val="100"/>
      </c:catAx>
      <c:valAx>
        <c:axId val="100517376"/>
        <c:scaling>
          <c:orientation val="minMax"/>
        </c:scaling>
        <c:axPos val="l"/>
        <c:majorGridlines/>
        <c:numFmt formatCode="General" sourceLinked="1"/>
        <c:tickLblPos val="nextTo"/>
        <c:crossAx val="10051584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style val="29"/>
  <c:chart>
    <c:autoTitleDeleted val="1"/>
    <c:plotArea>
      <c:layout>
        <c:manualLayout>
          <c:layoutTarget val="inner"/>
          <c:xMode val="edge"/>
          <c:yMode val="edge"/>
          <c:x val="9.5400918635170584E-2"/>
          <c:y val="0.10286632274414002"/>
          <c:w val="0.88168241469816422"/>
          <c:h val="0.65369264186804377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16</c:v>
                </c:pt>
                <c:pt idx="3">
                  <c:v>4</c:v>
                </c:pt>
                <c:pt idx="4">
                  <c:v>4</c:v>
                </c:pt>
              </c:numCache>
            </c:numRef>
          </c:val>
        </c:ser>
        <c:axId val="100668160"/>
        <c:axId val="100669696"/>
      </c:barChart>
      <c:catAx>
        <c:axId val="100668160"/>
        <c:scaling>
          <c:orientation val="minMax"/>
        </c:scaling>
        <c:axPos val="b"/>
        <c:tickLblPos val="nextTo"/>
        <c:crossAx val="100669696"/>
        <c:crosses val="autoZero"/>
        <c:auto val="1"/>
        <c:lblAlgn val="ctr"/>
        <c:lblOffset val="100"/>
      </c:catAx>
      <c:valAx>
        <c:axId val="100669696"/>
        <c:scaling>
          <c:orientation val="minMax"/>
        </c:scaling>
        <c:axPos val="l"/>
        <c:majorGridlines/>
        <c:numFmt formatCode="General" sourceLinked="1"/>
        <c:tickLblPos val="nextTo"/>
        <c:crossAx val="10066816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style val="30"/>
  <c:chart>
    <c:autoTitleDeleted val="1"/>
    <c:plotArea>
      <c:layout>
        <c:manualLayout>
          <c:layoutTarget val="inner"/>
          <c:xMode val="edge"/>
          <c:yMode val="edge"/>
          <c:x val="9.5400918635170584E-2"/>
          <c:y val="0.10286632274414002"/>
          <c:w val="0.88168241469816433"/>
          <c:h val="0.65369264186804388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2</c:v>
                </c:pt>
                <c:pt idx="2">
                  <c:v>7</c:v>
                </c:pt>
                <c:pt idx="3">
                  <c:v>12</c:v>
                </c:pt>
                <c:pt idx="4">
                  <c:v>3</c:v>
                </c:pt>
              </c:numCache>
            </c:numRef>
          </c:val>
        </c:ser>
        <c:axId val="100009472"/>
        <c:axId val="100011008"/>
      </c:barChart>
      <c:catAx>
        <c:axId val="100009472"/>
        <c:scaling>
          <c:orientation val="minMax"/>
        </c:scaling>
        <c:axPos val="b"/>
        <c:tickLblPos val="nextTo"/>
        <c:crossAx val="100011008"/>
        <c:crosses val="autoZero"/>
        <c:auto val="1"/>
        <c:lblAlgn val="ctr"/>
        <c:lblOffset val="100"/>
      </c:catAx>
      <c:valAx>
        <c:axId val="100011008"/>
        <c:scaling>
          <c:orientation val="minMax"/>
        </c:scaling>
        <c:axPos val="l"/>
        <c:majorGridlines/>
        <c:numFmt formatCode="General" sourceLinked="1"/>
        <c:tickLblPos val="nextTo"/>
        <c:crossAx val="10000947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style val="31"/>
  <c:chart>
    <c:autoTitleDeleted val="1"/>
    <c:plotArea>
      <c:layout>
        <c:manualLayout>
          <c:layoutTarget val="inner"/>
          <c:xMode val="edge"/>
          <c:yMode val="edge"/>
          <c:x val="9.5400918635170584E-2"/>
          <c:y val="0.10286632274414002"/>
          <c:w val="0.88168241469816444"/>
          <c:h val="0.65369264186804399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4</c:v>
                </c:pt>
                <c:pt idx="2">
                  <c:v>5</c:v>
                </c:pt>
                <c:pt idx="3">
                  <c:v>10</c:v>
                </c:pt>
                <c:pt idx="4">
                  <c:v>5</c:v>
                </c:pt>
              </c:numCache>
            </c:numRef>
          </c:val>
        </c:ser>
        <c:axId val="100055296"/>
        <c:axId val="100069376"/>
      </c:barChart>
      <c:catAx>
        <c:axId val="100055296"/>
        <c:scaling>
          <c:orientation val="minMax"/>
        </c:scaling>
        <c:axPos val="b"/>
        <c:tickLblPos val="nextTo"/>
        <c:crossAx val="100069376"/>
        <c:crosses val="autoZero"/>
        <c:auto val="1"/>
        <c:lblAlgn val="ctr"/>
        <c:lblOffset val="100"/>
      </c:catAx>
      <c:valAx>
        <c:axId val="100069376"/>
        <c:scaling>
          <c:orientation val="minMax"/>
        </c:scaling>
        <c:axPos val="l"/>
        <c:majorGridlines/>
        <c:numFmt formatCode="General" sourceLinked="1"/>
        <c:tickLblPos val="nextTo"/>
        <c:crossAx val="100055296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style val="32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5400918635170584E-2"/>
          <c:y val="0.10286632274414002"/>
          <c:w val="0.88168241469816455"/>
          <c:h val="0.6536926418680441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2</c:v>
                </c:pt>
                <c:pt idx="2">
                  <c:v>9</c:v>
                </c:pt>
                <c:pt idx="3">
                  <c:v>9</c:v>
                </c:pt>
                <c:pt idx="4">
                  <c:v>4</c:v>
                </c:pt>
              </c:numCache>
            </c:numRef>
          </c:val>
        </c:ser>
        <c:axId val="100531200"/>
        <c:axId val="100913920"/>
      </c:barChart>
      <c:catAx>
        <c:axId val="100531200"/>
        <c:scaling>
          <c:orientation val="minMax"/>
        </c:scaling>
        <c:axPos val="b"/>
        <c:tickLblPos val="nextTo"/>
        <c:crossAx val="100913920"/>
        <c:crosses val="autoZero"/>
        <c:auto val="1"/>
        <c:lblAlgn val="ctr"/>
        <c:lblOffset val="100"/>
      </c:catAx>
      <c:valAx>
        <c:axId val="100913920"/>
        <c:scaling>
          <c:orientation val="minMax"/>
        </c:scaling>
        <c:axPos val="l"/>
        <c:majorGridlines/>
        <c:numFmt formatCode="General" sourceLinked="1"/>
        <c:tickLblPos val="nextTo"/>
        <c:crossAx val="100531200"/>
        <c:crosses val="autoZero"/>
        <c:crossBetween val="between"/>
      </c:valAx>
      <c:spPr>
        <a:noFill/>
      </c:spPr>
    </c:plotArea>
    <c:plotVisOnly val="1"/>
  </c:chart>
  <c:txPr>
    <a:bodyPr/>
    <a:lstStyle/>
    <a:p>
      <a:pPr>
        <a:defRPr sz="1800"/>
      </a:pPr>
      <a:endParaRPr lang="pl-PL"/>
    </a:p>
  </c:txPr>
  <c:externalData r:id="rId2"/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style val="25"/>
  <c:chart>
    <c:autoTitleDeleted val="1"/>
    <c:plotArea>
      <c:layout>
        <c:manualLayout>
          <c:layoutTarget val="inner"/>
          <c:xMode val="edge"/>
          <c:yMode val="edge"/>
          <c:x val="9.5400918635170584E-2"/>
          <c:y val="0.10286632274414002"/>
          <c:w val="0.88168241469816466"/>
          <c:h val="0.65369264186804421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17</c:v>
                </c:pt>
                <c:pt idx="2">
                  <c:v>3</c:v>
                </c:pt>
                <c:pt idx="3">
                  <c:v>3</c:v>
                </c:pt>
                <c:pt idx="4">
                  <c:v>1</c:v>
                </c:pt>
              </c:numCache>
            </c:numRef>
          </c:val>
        </c:ser>
        <c:axId val="101060608"/>
        <c:axId val="101062144"/>
      </c:barChart>
      <c:catAx>
        <c:axId val="101060608"/>
        <c:scaling>
          <c:orientation val="minMax"/>
        </c:scaling>
        <c:axPos val="b"/>
        <c:tickLblPos val="nextTo"/>
        <c:crossAx val="101062144"/>
        <c:crosses val="autoZero"/>
        <c:auto val="1"/>
        <c:lblAlgn val="ctr"/>
        <c:lblOffset val="100"/>
      </c:catAx>
      <c:valAx>
        <c:axId val="101062144"/>
        <c:scaling>
          <c:orientation val="minMax"/>
        </c:scaling>
        <c:axPos val="l"/>
        <c:majorGridlines/>
        <c:numFmt formatCode="General" sourceLinked="1"/>
        <c:tickLblPos val="nextTo"/>
        <c:crossAx val="10106060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style val="27"/>
  <c:chart>
    <c:autoTitleDeleted val="1"/>
    <c:plotArea>
      <c:layout>
        <c:manualLayout>
          <c:layoutTarget val="inner"/>
          <c:xMode val="edge"/>
          <c:yMode val="edge"/>
          <c:x val="9.5400918635170584E-2"/>
          <c:y val="0.10286632274414002"/>
          <c:w val="0.88168241469816477"/>
          <c:h val="0.65369264186804432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2</c:v>
                </c:pt>
                <c:pt idx="2">
                  <c:v>3</c:v>
                </c:pt>
                <c:pt idx="3">
                  <c:v>12</c:v>
                </c:pt>
                <c:pt idx="4">
                  <c:v>6</c:v>
                </c:pt>
              </c:numCache>
            </c:numRef>
          </c:val>
        </c:ser>
        <c:axId val="101147392"/>
        <c:axId val="101148928"/>
      </c:barChart>
      <c:catAx>
        <c:axId val="101147392"/>
        <c:scaling>
          <c:orientation val="minMax"/>
        </c:scaling>
        <c:axPos val="b"/>
        <c:tickLblPos val="nextTo"/>
        <c:crossAx val="101148928"/>
        <c:crosses val="autoZero"/>
        <c:auto val="1"/>
        <c:lblAlgn val="ctr"/>
        <c:lblOffset val="100"/>
      </c:catAx>
      <c:valAx>
        <c:axId val="101148928"/>
        <c:scaling>
          <c:orientation val="minMax"/>
        </c:scaling>
        <c:axPos val="l"/>
        <c:majorGridlines/>
        <c:numFmt formatCode="General" sourceLinked="1"/>
        <c:tickLblPos val="nextTo"/>
        <c:crossAx val="10114739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style val="28"/>
  <c:chart>
    <c:autoTitleDeleted val="1"/>
    <c:plotArea>
      <c:layout>
        <c:manualLayout>
          <c:layoutTarget val="inner"/>
          <c:xMode val="edge"/>
          <c:yMode val="edge"/>
          <c:x val="9.5400918635170584E-2"/>
          <c:y val="0.10286632274414002"/>
          <c:w val="0.88168241469816488"/>
          <c:h val="0.65369264186804443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4</c:v>
                </c:pt>
                <c:pt idx="2">
                  <c:v>8</c:v>
                </c:pt>
                <c:pt idx="3">
                  <c:v>9</c:v>
                </c:pt>
                <c:pt idx="4">
                  <c:v>3</c:v>
                </c:pt>
              </c:numCache>
            </c:numRef>
          </c:val>
        </c:ser>
        <c:axId val="101176832"/>
        <c:axId val="101178368"/>
      </c:barChart>
      <c:catAx>
        <c:axId val="101176832"/>
        <c:scaling>
          <c:orientation val="minMax"/>
        </c:scaling>
        <c:axPos val="b"/>
        <c:tickLblPos val="nextTo"/>
        <c:crossAx val="101178368"/>
        <c:crosses val="autoZero"/>
        <c:auto val="1"/>
        <c:lblAlgn val="ctr"/>
        <c:lblOffset val="100"/>
      </c:catAx>
      <c:valAx>
        <c:axId val="101178368"/>
        <c:scaling>
          <c:orientation val="minMax"/>
        </c:scaling>
        <c:axPos val="l"/>
        <c:majorGridlines/>
        <c:numFmt formatCode="General" sourceLinked="1"/>
        <c:tickLblPos val="nextTo"/>
        <c:crossAx val="10117683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30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Status</c:v>
                </c:pt>
              </c:strCache>
            </c:strRef>
          </c:tx>
          <c:explosion val="25"/>
          <c:dPt>
            <c:idx val="0"/>
            <c:spPr>
              <a:solidFill>
                <a:schemeClr val="accent4">
                  <a:lumMod val="50000"/>
                </a:schemeClr>
              </a:solidFill>
            </c:spPr>
          </c:dPt>
          <c:dPt>
            <c:idx val="1"/>
            <c:spPr>
              <a:solidFill>
                <a:schemeClr val="accent4">
                  <a:lumMod val="75000"/>
                </a:schemeClr>
              </a:solidFill>
            </c:spPr>
          </c:dPt>
          <c:cat>
            <c:strRef>
              <c:f>Sheet1!$A$2:$A$4</c:f>
              <c:strCache>
                <c:ptCount val="3"/>
                <c:pt idx="0">
                  <c:v>Single</c:v>
                </c:pt>
                <c:pt idx="1">
                  <c:v>Married</c:v>
                </c:pt>
                <c:pt idx="2">
                  <c:v>Divorced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</c:v>
                </c:pt>
                <c:pt idx="1">
                  <c:v>10</c:v>
                </c:pt>
                <c:pt idx="2">
                  <c:v>6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style val="29"/>
  <c:chart>
    <c:autoTitleDeleted val="1"/>
    <c:plotArea>
      <c:layout>
        <c:manualLayout>
          <c:layoutTarget val="inner"/>
          <c:xMode val="edge"/>
          <c:yMode val="edge"/>
          <c:x val="9.5400918635170584E-2"/>
          <c:y val="0.10286632274414002"/>
          <c:w val="0.881682414698165"/>
          <c:h val="0.6536926418680445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5</c:v>
                </c:pt>
                <c:pt idx="2">
                  <c:v>5</c:v>
                </c:pt>
                <c:pt idx="3">
                  <c:v>12</c:v>
                </c:pt>
                <c:pt idx="4">
                  <c:v>2</c:v>
                </c:pt>
              </c:numCache>
            </c:numRef>
          </c:val>
        </c:ser>
        <c:axId val="99576064"/>
        <c:axId val="99577856"/>
      </c:barChart>
      <c:catAx>
        <c:axId val="99576064"/>
        <c:scaling>
          <c:orientation val="minMax"/>
        </c:scaling>
        <c:axPos val="b"/>
        <c:tickLblPos val="nextTo"/>
        <c:crossAx val="99577856"/>
        <c:crosses val="autoZero"/>
        <c:auto val="1"/>
        <c:lblAlgn val="ctr"/>
        <c:lblOffset val="100"/>
      </c:catAx>
      <c:valAx>
        <c:axId val="99577856"/>
        <c:scaling>
          <c:orientation val="minMax"/>
        </c:scaling>
        <c:axPos val="l"/>
        <c:majorGridlines/>
        <c:numFmt formatCode="General" sourceLinked="1"/>
        <c:tickLblPos val="nextTo"/>
        <c:crossAx val="99576064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style val="30"/>
  <c:chart>
    <c:autoTitleDeleted val="1"/>
    <c:plotArea>
      <c:layout>
        <c:manualLayout>
          <c:layoutTarget val="inner"/>
          <c:xMode val="edge"/>
          <c:yMode val="edge"/>
          <c:x val="9.5400918635170584E-2"/>
          <c:y val="0.10286632274414002"/>
          <c:w val="0.88168241469816511"/>
          <c:h val="0.65369264186804465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2</c:v>
                </c:pt>
                <c:pt idx="2">
                  <c:v>3</c:v>
                </c:pt>
                <c:pt idx="3">
                  <c:v>16</c:v>
                </c:pt>
                <c:pt idx="4">
                  <c:v>3</c:v>
                </c:pt>
              </c:numCache>
            </c:numRef>
          </c:val>
        </c:ser>
        <c:axId val="101600256"/>
        <c:axId val="101610240"/>
      </c:barChart>
      <c:catAx>
        <c:axId val="101600256"/>
        <c:scaling>
          <c:orientation val="minMax"/>
        </c:scaling>
        <c:axPos val="b"/>
        <c:tickLblPos val="nextTo"/>
        <c:crossAx val="101610240"/>
        <c:crosses val="autoZero"/>
        <c:auto val="1"/>
        <c:lblAlgn val="ctr"/>
        <c:lblOffset val="100"/>
      </c:catAx>
      <c:valAx>
        <c:axId val="101610240"/>
        <c:scaling>
          <c:orientation val="minMax"/>
        </c:scaling>
        <c:axPos val="l"/>
        <c:majorGridlines/>
        <c:numFmt formatCode="General" sourceLinked="1"/>
        <c:tickLblPos val="nextTo"/>
        <c:crossAx val="101600256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4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style val="31"/>
  <c:chart>
    <c:autoTitleDeleted val="1"/>
    <c:plotArea>
      <c:layout>
        <c:manualLayout>
          <c:layoutTarget val="inner"/>
          <c:xMode val="edge"/>
          <c:yMode val="edge"/>
          <c:x val="9.5400918635170584E-2"/>
          <c:y val="0.10286632274414002"/>
          <c:w val="0.88168241469816522"/>
          <c:h val="0.65369264186804465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4</c:v>
                </c:pt>
                <c:pt idx="2">
                  <c:v>10</c:v>
                </c:pt>
                <c:pt idx="3">
                  <c:v>5</c:v>
                </c:pt>
                <c:pt idx="4">
                  <c:v>5</c:v>
                </c:pt>
              </c:numCache>
            </c:numRef>
          </c:val>
        </c:ser>
        <c:axId val="101634048"/>
        <c:axId val="101635584"/>
      </c:barChart>
      <c:catAx>
        <c:axId val="101634048"/>
        <c:scaling>
          <c:orientation val="minMax"/>
        </c:scaling>
        <c:axPos val="b"/>
        <c:tickLblPos val="nextTo"/>
        <c:crossAx val="101635584"/>
        <c:crosses val="autoZero"/>
        <c:auto val="1"/>
        <c:lblAlgn val="ctr"/>
        <c:lblOffset val="100"/>
      </c:catAx>
      <c:valAx>
        <c:axId val="101635584"/>
        <c:scaling>
          <c:orientation val="minMax"/>
        </c:scaling>
        <c:axPos val="l"/>
        <c:majorGridlines/>
        <c:numFmt formatCode="General" sourceLinked="1"/>
        <c:tickLblPos val="nextTo"/>
        <c:crossAx val="10163404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4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style val="28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Pt>
            <c:idx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Pt>
            <c:idx val="1"/>
            <c:spPr>
              <a:solidFill>
                <a:schemeClr val="accent2">
                  <a:lumMod val="75000"/>
                </a:schemeClr>
              </a:solidFill>
            </c:spPr>
          </c:dPt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 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17</c:v>
                </c:pt>
                <c:pt idx="1">
                  <c:v>7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31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Children</c:v>
                </c:pt>
              </c:strCache>
            </c:strRef>
          </c:tx>
          <c:explosion val="25"/>
          <c:dPt>
            <c:idx val="0"/>
            <c:spPr>
              <a:solidFill>
                <a:schemeClr val="accent5">
                  <a:lumMod val="50000"/>
                </a:schemeClr>
              </a:solidFill>
            </c:spPr>
          </c:dPt>
          <c:dPt>
            <c:idx val="2"/>
            <c:spPr>
              <a:solidFill>
                <a:schemeClr val="accent1">
                  <a:lumMod val="40000"/>
                  <a:lumOff val="60000"/>
                </a:schemeClr>
              </a:solidFill>
            </c:spPr>
          </c:dPt>
          <c:cat>
            <c:strRef>
              <c:f>Sheet1!$A$2:$A$4</c:f>
              <c:strCache>
                <c:ptCount val="3"/>
                <c:pt idx="0">
                  <c:v>None</c:v>
                </c:pt>
                <c:pt idx="1">
                  <c:v>1 child</c:v>
                </c:pt>
                <c:pt idx="2">
                  <c:v>2-3 children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10</c:v>
                </c:pt>
                <c:pt idx="1">
                  <c:v>7</c:v>
                </c:pt>
                <c:pt idx="2">
                  <c:v>7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30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Languages</c:v>
                </c:pt>
              </c:strCache>
            </c:strRef>
          </c:tx>
          <c:explosion val="25"/>
          <c:dPt>
            <c:idx val="0"/>
            <c:spPr>
              <a:solidFill>
                <a:schemeClr val="tx2">
                  <a:lumMod val="50000"/>
                </a:schemeClr>
              </a:solidFill>
            </c:spPr>
          </c:dPt>
          <c:dPt>
            <c:idx val="1"/>
            <c:spPr>
              <a:solidFill>
                <a:schemeClr val="accent3">
                  <a:lumMod val="60000"/>
                  <a:lumOff val="40000"/>
                </a:schemeClr>
              </a:solidFill>
            </c:spPr>
          </c:dPt>
          <c:dPt>
            <c:idx val="2"/>
            <c:spPr>
              <a:solidFill>
                <a:schemeClr val="tx1">
                  <a:lumMod val="65000"/>
                  <a:lumOff val="35000"/>
                </a:schemeClr>
              </a:solidFill>
            </c:spPr>
          </c:dPt>
          <c:dPt>
            <c:idx val="3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Pt>
            <c:idx val="5"/>
            <c:spPr>
              <a:solidFill>
                <a:schemeClr val="accent4">
                  <a:lumMod val="50000"/>
                </a:schemeClr>
              </a:solidFill>
            </c:spPr>
          </c:dPt>
          <c:dPt>
            <c:idx val="6"/>
            <c:spPr>
              <a:solidFill>
                <a:schemeClr val="accent2">
                  <a:lumMod val="75000"/>
                </a:schemeClr>
              </a:solidFill>
            </c:spPr>
          </c:dPt>
          <c:cat>
            <c:strRef>
              <c:f>Sheet1!$A$2:$A$9</c:f>
              <c:strCache>
                <c:ptCount val="8"/>
                <c:pt idx="0">
                  <c:v>English</c:v>
                </c:pt>
                <c:pt idx="1">
                  <c:v>German</c:v>
                </c:pt>
                <c:pt idx="2">
                  <c:v>Estonian</c:v>
                </c:pt>
                <c:pt idx="3">
                  <c:v>Lithuanian</c:v>
                </c:pt>
                <c:pt idx="4">
                  <c:v>Czech</c:v>
                </c:pt>
                <c:pt idx="5">
                  <c:v>Slovak</c:v>
                </c:pt>
                <c:pt idx="6">
                  <c:v>French</c:v>
                </c:pt>
                <c:pt idx="7">
                  <c:v>Italian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3</c:v>
                </c:pt>
                <c:pt idx="1">
                  <c:v>7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2</c:v>
                </c:pt>
                <c:pt idx="6">
                  <c:v>2</c:v>
                </c:pt>
                <c:pt idx="7">
                  <c:v>1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26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Education</c:v>
                </c:pt>
              </c:strCache>
            </c:strRef>
          </c:tx>
          <c:explosion val="25"/>
          <c:dPt>
            <c:idx val="2"/>
            <c:spPr>
              <a:solidFill>
                <a:schemeClr val="accent3">
                  <a:lumMod val="60000"/>
                  <a:lumOff val="40000"/>
                </a:schemeClr>
              </a:solidFill>
            </c:spPr>
          </c:dPt>
          <c:cat>
            <c:strRef>
              <c:f>Sheet1!$A$2:$A$7</c:f>
              <c:strCache>
                <c:ptCount val="6"/>
                <c:pt idx="0">
                  <c:v>Primary Education</c:v>
                </c:pt>
                <c:pt idx="1">
                  <c:v>Lower Secondary</c:v>
                </c:pt>
                <c:pt idx="2">
                  <c:v>Upper Secondary</c:v>
                </c:pt>
                <c:pt idx="3">
                  <c:v>Undergraduate</c:v>
                </c:pt>
                <c:pt idx="4">
                  <c:v>Postgraduate</c:v>
                </c:pt>
                <c:pt idx="5">
                  <c:v>Doctorate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</c:v>
                </c:pt>
                <c:pt idx="1">
                  <c:v>3</c:v>
                </c:pt>
                <c:pt idx="2">
                  <c:v>1</c:v>
                </c:pt>
                <c:pt idx="3">
                  <c:v>14</c:v>
                </c:pt>
                <c:pt idx="4">
                  <c:v>2</c:v>
                </c:pt>
                <c:pt idx="5">
                  <c:v>2</c:v>
                </c:pt>
              </c:numCache>
            </c:numRef>
          </c:val>
        </c:ser>
        <c:firstSliceAng val="0"/>
        <c:holeSize val="50"/>
      </c:doughnut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31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Pt>
            <c:idx val="0"/>
            <c:spPr>
              <a:solidFill>
                <a:schemeClr val="accent6">
                  <a:lumMod val="50000"/>
                </a:schemeClr>
              </a:solidFill>
            </c:spPr>
          </c:dPt>
          <c:dPt>
            <c:idx val="1"/>
            <c:spPr>
              <a:solidFill>
                <a:schemeClr val="accent5">
                  <a:lumMod val="75000"/>
                </a:schemeClr>
              </a:solidFill>
            </c:spPr>
          </c:dPt>
          <c:dPt>
            <c:idx val="2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cat>
            <c:strRef>
              <c:f>Sheet1!$A$2:$A$5</c:f>
              <c:strCache>
                <c:ptCount val="4"/>
                <c:pt idx="0">
                  <c:v>1-5 years ago</c:v>
                </c:pt>
                <c:pt idx="1">
                  <c:v>6-10 years ago</c:v>
                </c:pt>
                <c:pt idx="2">
                  <c:v>11-20 years ago</c:v>
                </c:pt>
                <c:pt idx="3">
                  <c:v>More than 20 years ago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</c:v>
                </c:pt>
                <c:pt idx="1">
                  <c:v>8</c:v>
                </c:pt>
                <c:pt idx="2">
                  <c:v>5</c:v>
                </c:pt>
                <c:pt idx="3">
                  <c:v>2</c:v>
                </c:pt>
              </c:numCache>
            </c:numRef>
          </c:val>
        </c:ser>
        <c:firstSliceAng val="0"/>
        <c:holeSize val="50"/>
      </c:doughnut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30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Pt>
            <c:idx val="0"/>
            <c:spPr>
              <a:solidFill>
                <a:schemeClr val="bg2">
                  <a:lumMod val="50000"/>
                </a:schemeClr>
              </a:solidFill>
            </c:spPr>
          </c:dPt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20</c:v>
                </c:pt>
                <c:pt idx="1">
                  <c:v>4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D8BD707-D9CF-40AE-B4C6-C98DA3205C09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8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3.xml"/><Relationship Id="rId1" Type="http://schemas.openxmlformats.org/officeDocument/2006/relationships/slideLayout" Target="../slideLayouts/slideLayout8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676400"/>
            <a:ext cx="7315200" cy="3048000"/>
          </a:xfrm>
        </p:spPr>
        <p:txBody>
          <a:bodyPr/>
          <a:lstStyle/>
          <a:p>
            <a:r>
              <a:rPr lang="pl-PL" dirty="0" smtClean="0"/>
              <a:t>QUESTIONNAIRE ON ADULTS’ EDUCATION AND KEY COMPETENCES – ANALYSIS</a:t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Attendence at any kind of course</a:t>
            </a:r>
            <a:endParaRPr lang="pl-P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0" y="1752600"/>
            <a:ext cx="2209800" cy="4343400"/>
          </a:xfrm>
        </p:spPr>
        <p:txBody>
          <a:bodyPr/>
          <a:lstStyle/>
          <a:p>
            <a:r>
              <a:rPr lang="pl-PL" dirty="0" smtClean="0"/>
              <a:t>1-5 years ago: 9</a:t>
            </a:r>
          </a:p>
          <a:p>
            <a:r>
              <a:rPr lang="pl-PL" dirty="0" smtClean="0"/>
              <a:t>6-10 years ago: 8</a:t>
            </a:r>
          </a:p>
          <a:p>
            <a:r>
              <a:rPr lang="pl-PL" dirty="0" smtClean="0"/>
              <a:t>11-20 years ago: 5</a:t>
            </a:r>
          </a:p>
          <a:p>
            <a:r>
              <a:rPr lang="pl-PL" dirty="0" smtClean="0"/>
              <a:t>More than 20 years ago: 2</a:t>
            </a:r>
          </a:p>
          <a:p>
            <a:endParaRPr lang="pl-PL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2362200" y="1752600"/>
          <a:ext cx="6400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Any work at the moment?</a:t>
            </a:r>
            <a:endParaRPr lang="pl-P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0" y="1752600"/>
            <a:ext cx="2209800" cy="4343400"/>
          </a:xfrm>
        </p:spPr>
        <p:txBody>
          <a:bodyPr/>
          <a:lstStyle/>
          <a:p>
            <a:r>
              <a:rPr lang="pl-PL" dirty="0" smtClean="0"/>
              <a:t>Yes: 20</a:t>
            </a:r>
          </a:p>
          <a:p>
            <a:r>
              <a:rPr lang="pl-PL" dirty="0" smtClean="0"/>
              <a:t>No: 4</a:t>
            </a:r>
            <a:endParaRPr lang="pl-PL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2362200" y="1752600"/>
          <a:ext cx="6400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Type of work</a:t>
            </a:r>
            <a:endParaRPr lang="pl-P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0" y="1752600"/>
            <a:ext cx="2209800" cy="4343400"/>
          </a:xfrm>
        </p:spPr>
        <p:txBody>
          <a:bodyPr/>
          <a:lstStyle/>
          <a:p>
            <a:r>
              <a:rPr lang="pl-PL" dirty="0" smtClean="0"/>
              <a:t>Administration: 4</a:t>
            </a:r>
          </a:p>
          <a:p>
            <a:r>
              <a:rPr lang="pl-PL" dirty="0" smtClean="0"/>
              <a:t>Office: 2</a:t>
            </a:r>
          </a:p>
          <a:p>
            <a:r>
              <a:rPr lang="pl-PL" dirty="0" smtClean="0"/>
              <a:t>Waiter: 6</a:t>
            </a:r>
          </a:p>
          <a:p>
            <a:r>
              <a:rPr lang="pl-PL" dirty="0" smtClean="0"/>
              <a:t>Teacher: 5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2362200" y="1752600"/>
          <a:ext cx="6400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Satisfied with present job?</a:t>
            </a:r>
            <a:endParaRPr lang="pl-PL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2"/>
          </p:nvPr>
        </p:nvGraphicFramePr>
        <p:xfrm>
          <a:off x="609600" y="2438400"/>
          <a:ext cx="38862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ontent Placeholder 8"/>
          <p:cNvGraphicFramePr>
            <a:graphicFrameLocks noGrp="1"/>
          </p:cNvGraphicFramePr>
          <p:nvPr>
            <p:ph sz="quarter" idx="4"/>
          </p:nvPr>
        </p:nvGraphicFramePr>
        <p:xfrm>
          <a:off x="4495800" y="2438400"/>
          <a:ext cx="46482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 smtClean="0"/>
              <a:t>Yes: 12</a:t>
            </a:r>
          </a:p>
          <a:p>
            <a:r>
              <a:rPr lang="pl-PL" dirty="0" smtClean="0"/>
              <a:t>No: 5</a:t>
            </a:r>
            <a:endParaRPr lang="pl-PL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l-PL" dirty="0" smtClean="0"/>
              <a:t>Why?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3050"/>
            <a:ext cx="9144000" cy="869950"/>
          </a:xfrm>
        </p:spPr>
        <p:txBody>
          <a:bodyPr>
            <a:normAutofit/>
          </a:bodyPr>
          <a:lstStyle/>
          <a:p>
            <a:pPr algn="ctr"/>
            <a:r>
              <a:rPr lang="pl-PL" sz="3800" dirty="0" smtClean="0"/>
              <a:t>Reasons why do not have a job at the moment</a:t>
            </a:r>
            <a:endParaRPr lang="pl-PL" sz="3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0" y="1752600"/>
            <a:ext cx="2209800" cy="4343400"/>
          </a:xfrm>
        </p:spPr>
        <p:txBody>
          <a:bodyPr/>
          <a:lstStyle/>
          <a:p>
            <a:r>
              <a:rPr lang="pl-PL" dirty="0" smtClean="0"/>
              <a:t>I am retired: 1</a:t>
            </a:r>
          </a:p>
          <a:p>
            <a:r>
              <a:rPr lang="pl-PL" dirty="0" smtClean="0"/>
              <a:t>I am unemployed: 1</a:t>
            </a:r>
          </a:p>
          <a:p>
            <a:r>
              <a:rPr lang="pl-PL" dirty="0" smtClean="0"/>
              <a:t>I want to focus on my studies: 2</a:t>
            </a:r>
            <a:endParaRPr lang="pl-PL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2362200" y="1752600"/>
          <a:ext cx="6400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dirty="0" smtClean="0"/>
              <a:t>Difficulties in finding a job</a:t>
            </a:r>
            <a:endParaRPr lang="pl-PL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2"/>
          </p:nvPr>
        </p:nvGraphicFramePr>
        <p:xfrm>
          <a:off x="609600" y="2438400"/>
          <a:ext cx="38862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ontent Placeholder 8"/>
          <p:cNvGraphicFramePr>
            <a:graphicFrameLocks noGrp="1"/>
          </p:cNvGraphicFramePr>
          <p:nvPr>
            <p:ph sz="quarter" idx="4"/>
          </p:nvPr>
        </p:nvGraphicFramePr>
        <p:xfrm>
          <a:off x="4648200" y="2438400"/>
          <a:ext cx="44958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 smtClean="0"/>
              <a:t>Yes: 11</a:t>
            </a:r>
          </a:p>
          <a:p>
            <a:r>
              <a:rPr lang="pl-PL" dirty="0" smtClean="0"/>
              <a:t>No: 9</a:t>
            </a:r>
            <a:endParaRPr lang="pl-PL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l-PL" dirty="0" smtClean="0"/>
              <a:t>Why?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‘Adult Learning’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In the contest of this project, ‘Adult Learning’ is defined as the process through which citizens over age of 17 acquire Key Competences as part either formal or informal education.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Consider education as a priority?</a:t>
            </a:r>
            <a:endParaRPr lang="pl-P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0" y="1752600"/>
            <a:ext cx="2209800" cy="4343400"/>
          </a:xfrm>
        </p:spPr>
        <p:txBody>
          <a:bodyPr/>
          <a:lstStyle/>
          <a:p>
            <a:r>
              <a:rPr lang="pl-PL" dirty="0" smtClean="0"/>
              <a:t>Yes: 13</a:t>
            </a:r>
          </a:p>
          <a:p>
            <a:r>
              <a:rPr lang="pl-PL" dirty="0" smtClean="0"/>
              <a:t>No: 11</a:t>
            </a:r>
            <a:endParaRPr lang="pl-PL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2362200" y="1752600"/>
          <a:ext cx="6400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3050"/>
            <a:ext cx="9144000" cy="869950"/>
          </a:xfrm>
        </p:spPr>
        <p:txBody>
          <a:bodyPr>
            <a:noAutofit/>
          </a:bodyPr>
          <a:lstStyle/>
          <a:p>
            <a:pPr algn="ctr"/>
            <a:r>
              <a:rPr lang="pl-PL" sz="3400" dirty="0" smtClean="0"/>
              <a:t>Follow any Adult Education course at the moment?</a:t>
            </a:r>
            <a:endParaRPr lang="pl-PL" sz="3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0" y="1752600"/>
            <a:ext cx="2209800" cy="4343400"/>
          </a:xfrm>
        </p:spPr>
        <p:txBody>
          <a:bodyPr/>
          <a:lstStyle/>
          <a:p>
            <a:r>
              <a:rPr lang="pl-PL" dirty="0" smtClean="0"/>
              <a:t>No: 14</a:t>
            </a:r>
          </a:p>
          <a:p>
            <a:r>
              <a:rPr lang="pl-PL" dirty="0" smtClean="0"/>
              <a:t>Yes: 7</a:t>
            </a:r>
            <a:endParaRPr lang="pl-PL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1"/>
          </p:nvPr>
        </p:nvGraphicFramePr>
        <p:xfrm>
          <a:off x="2362200" y="1752600"/>
          <a:ext cx="6400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Adult education courses</a:t>
            </a:r>
            <a:endParaRPr lang="pl-PL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2"/>
          </p:nvPr>
        </p:nvGraphicFramePr>
        <p:xfrm>
          <a:off x="228600" y="2438400"/>
          <a:ext cx="42672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ontent Placeholder 7"/>
          <p:cNvGraphicFramePr>
            <a:graphicFrameLocks noGrp="1"/>
          </p:cNvGraphicFramePr>
          <p:nvPr>
            <p:ph sz="quarter" idx="4"/>
          </p:nvPr>
        </p:nvGraphicFramePr>
        <p:xfrm>
          <a:off x="4800600" y="2438400"/>
          <a:ext cx="43434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pl-PL" dirty="0" smtClean="0"/>
              <a:t>Which courses?</a:t>
            </a:r>
            <a:endParaRPr lang="pl-PL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l-PL" dirty="0" smtClean="0"/>
              <a:t>Why?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The aim of the questionnaire</a:t>
            </a:r>
            <a:endParaRPr lang="pl-PL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pl-PL" dirty="0" smtClean="0"/>
          </a:p>
          <a:p>
            <a:r>
              <a:rPr lang="pl-PL" dirty="0" smtClean="0"/>
              <a:t>To obtain information which will enable the development of three chosen Key Competences among adults, as well as creating a common educational programme to enhance integration and active membership in the EU.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3050"/>
            <a:ext cx="9144000" cy="869950"/>
          </a:xfrm>
        </p:spPr>
        <p:txBody>
          <a:bodyPr>
            <a:noAutofit/>
          </a:bodyPr>
          <a:lstStyle/>
          <a:p>
            <a:pPr algn="ctr"/>
            <a:r>
              <a:rPr lang="pl-PL" sz="3400" dirty="0" smtClean="0"/>
              <a:t>Difficulties to follow your studies as an adult student</a:t>
            </a:r>
            <a:endParaRPr lang="pl-PL" sz="34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2"/>
          </p:nvPr>
        </p:nvGraphicFramePr>
        <p:xfrm>
          <a:off x="609600" y="2438400"/>
          <a:ext cx="38862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ontent Placeholder 8"/>
          <p:cNvGraphicFramePr>
            <a:graphicFrameLocks noGrp="1"/>
          </p:cNvGraphicFramePr>
          <p:nvPr>
            <p:ph sz="quarter" idx="4"/>
          </p:nvPr>
        </p:nvGraphicFramePr>
        <p:xfrm>
          <a:off x="4572000" y="2438400"/>
          <a:ext cx="45720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 smtClean="0"/>
              <a:t>Yes: 10</a:t>
            </a:r>
          </a:p>
          <a:p>
            <a:r>
              <a:rPr lang="pl-PL" dirty="0" smtClean="0"/>
              <a:t>No: 14</a:t>
            </a:r>
            <a:endParaRPr lang="pl-PL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l-PL" dirty="0" smtClean="0"/>
              <a:t>Why?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Distance learning as an option</a:t>
            </a:r>
            <a:endParaRPr lang="pl-P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0" y="1752600"/>
            <a:ext cx="2209800" cy="4343400"/>
          </a:xfrm>
        </p:spPr>
        <p:txBody>
          <a:bodyPr/>
          <a:lstStyle/>
          <a:p>
            <a:r>
              <a:rPr lang="pl-PL" dirty="0" smtClean="0"/>
              <a:t>Yes: </a:t>
            </a:r>
            <a:r>
              <a:rPr lang="pl-PL" dirty="0" smtClean="0"/>
              <a:t>11</a:t>
            </a:r>
            <a:r>
              <a:rPr lang="pl-PL" dirty="0" smtClean="0"/>
              <a:t>	</a:t>
            </a:r>
          </a:p>
          <a:p>
            <a:r>
              <a:rPr lang="pl-PL" dirty="0" smtClean="0"/>
              <a:t>No: </a:t>
            </a:r>
            <a:r>
              <a:rPr lang="pl-PL" dirty="0" smtClean="0"/>
              <a:t>9</a:t>
            </a:r>
            <a:endParaRPr lang="pl-PL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2362200" y="1752600"/>
          <a:ext cx="6400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Key Competences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l-PL" dirty="0" smtClean="0"/>
              <a:t>A combination of skills, knowledge, aptitudes and attitudes, and they are crucial for the personal fulfilment and development throughout life, active citizenship, inclusion and employability. </a:t>
            </a:r>
          </a:p>
          <a:p>
            <a:r>
              <a:rPr lang="pl-PL" dirty="0" smtClean="0"/>
              <a:t>The three Key Competences which will be dealt with in this questionnaire:</a:t>
            </a:r>
          </a:p>
          <a:p>
            <a:pPr>
              <a:buFont typeface="Wingdings" pitchFamily="2" charset="2"/>
              <a:buChar char="§"/>
            </a:pPr>
            <a:r>
              <a:rPr lang="pl-PL" i="1" dirty="0" smtClean="0"/>
              <a:t>Interpesonal, Intercultural and Social Competences</a:t>
            </a:r>
            <a:r>
              <a:rPr lang="pl-PL" dirty="0" smtClean="0"/>
              <a:t>;</a:t>
            </a:r>
          </a:p>
          <a:p>
            <a:pPr>
              <a:buFont typeface="Wingdings" pitchFamily="2" charset="2"/>
              <a:buChar char="§"/>
            </a:pPr>
            <a:r>
              <a:rPr lang="pl-PL" i="1" dirty="0" smtClean="0"/>
              <a:t>Civic Competences</a:t>
            </a:r>
            <a:r>
              <a:rPr lang="pl-PL" dirty="0" smtClean="0"/>
              <a:t>;</a:t>
            </a:r>
          </a:p>
          <a:p>
            <a:pPr>
              <a:buFont typeface="Wingdings" pitchFamily="2" charset="2"/>
              <a:buChar char="§"/>
            </a:pPr>
            <a:r>
              <a:rPr lang="pl-PL" i="1" dirty="0" smtClean="0"/>
              <a:t>Entrepreneurship Competences</a:t>
            </a:r>
            <a:r>
              <a:rPr lang="pl-PL" dirty="0" smtClean="0"/>
              <a:t>.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/>
              <a:t>I can communicate effectively in different social situations.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l-PL" dirty="0" smtClean="0"/>
              <a:t>I find it easy to communicate in any situation.</a:t>
            </a:r>
          </a:p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2286000"/>
          <a:ext cx="60960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/>
              <a:t>I can create confidance and empathy with other people.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l-PL" dirty="0" smtClean="0"/>
              <a:t>I find it easy to make friends.</a:t>
            </a:r>
          </a:p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2286000"/>
          <a:ext cx="60960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28600"/>
            <a:ext cx="92964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smtClean="0"/>
              <a:t>I can express frustration in a positive way.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r>
              <a:rPr lang="pl-PL" dirty="0" smtClean="0"/>
              <a:t>I always remain positive even when I have problems.</a:t>
            </a:r>
          </a:p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2286000"/>
          <a:ext cx="60960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I can maintain a degree of separation between the personal and the professional spheres.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r>
              <a:rPr lang="pl-PL" dirty="0" smtClean="0"/>
              <a:t>I forget my work problems when I am with my family and vice versa.</a:t>
            </a:r>
          </a:p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2286000"/>
          <a:ext cx="60960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I am good at negotiating.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r>
              <a:rPr lang="pl-PL" dirty="0" smtClean="0"/>
              <a:t>I find it easy to reach agreement.</a:t>
            </a:r>
          </a:p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2286000"/>
          <a:ext cx="60960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I participate in activities in my community or    my neighborhood.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2286000"/>
          <a:ext cx="60960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I am aware that I can decide about matters at national or European level .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2286000"/>
          <a:ext cx="60960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3050"/>
            <a:ext cx="9144000" cy="869950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smtClean="0"/>
              <a:t>Total amount of participants in Poland - 24 </a:t>
            </a:r>
            <a:endParaRPr lang="pl-P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0" y="1752600"/>
            <a:ext cx="2209800" cy="4343400"/>
          </a:xfrm>
        </p:spPr>
        <p:txBody>
          <a:bodyPr/>
          <a:lstStyle/>
          <a:p>
            <a:r>
              <a:rPr lang="pl-PL" dirty="0" smtClean="0"/>
              <a:t>From who:</a:t>
            </a:r>
          </a:p>
          <a:p>
            <a:pPr>
              <a:buFontTx/>
              <a:buChar char="-"/>
            </a:pPr>
            <a:r>
              <a:rPr lang="pl-PL" dirty="0" smtClean="0"/>
              <a:t>Males: 8</a:t>
            </a:r>
          </a:p>
          <a:p>
            <a:pPr>
              <a:buFontTx/>
              <a:buChar char="-"/>
            </a:pPr>
            <a:r>
              <a:rPr lang="pl-PL" dirty="0" smtClean="0"/>
              <a:t>Females: 16</a:t>
            </a:r>
          </a:p>
          <a:p>
            <a:pPr>
              <a:buFontTx/>
              <a:buChar char="-"/>
            </a:pPr>
            <a:endParaRPr lang="pl-PL" dirty="0" smtClean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2362200" y="1752600"/>
          <a:ext cx="6400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I am aware of importance of voting in the elections.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1905000"/>
          <a:ext cx="6096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I can display solidarity in problems affecting the local or wider community .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r>
              <a:rPr lang="pl-PL" dirty="0" smtClean="0"/>
              <a:t>I feel solidarity when I know about problems  both near and far away.</a:t>
            </a:r>
          </a:p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2667000"/>
          <a:ext cx="6096000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I can interface effectively with institutions in the public domain.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r>
              <a:rPr lang="pl-PL" dirty="0" smtClean="0"/>
              <a:t>I find it easy to solve problems when i have to deal with official institutions.</a:t>
            </a:r>
          </a:p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2667000"/>
          <a:ext cx="6096000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I am aware of the wide range of opportunities from which I can benefit by the EU.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r>
              <a:rPr lang="pl-PL" dirty="0" smtClean="0"/>
              <a:t>I know that the EU offers me lots of possibilities for me to profit.</a:t>
            </a:r>
          </a:p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2667000"/>
          <a:ext cx="6096000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I am good at planning.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1905000"/>
          <a:ext cx="6096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I am good at organizing.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1905000"/>
          <a:ext cx="6096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I am good at communicating.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1905000"/>
          <a:ext cx="6096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I am good at evaluating.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1905000"/>
          <a:ext cx="6096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I am good at working in a team.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1905000"/>
          <a:ext cx="6096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I can identify my personal strengths.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1905000"/>
          <a:ext cx="6096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Age of the participants</a:t>
            </a:r>
            <a:endParaRPr lang="pl-P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0" y="1752600"/>
            <a:ext cx="2667000" cy="4343400"/>
          </a:xfrm>
        </p:spPr>
        <p:txBody>
          <a:bodyPr/>
          <a:lstStyle/>
          <a:p>
            <a:r>
              <a:rPr lang="pl-PL" dirty="0" smtClean="0"/>
              <a:t>17 – 24: 4 participants</a:t>
            </a:r>
          </a:p>
          <a:p>
            <a:r>
              <a:rPr lang="pl-PL" dirty="0" smtClean="0"/>
              <a:t>25 – 34: 11 participants</a:t>
            </a:r>
          </a:p>
          <a:p>
            <a:r>
              <a:rPr lang="pl-PL" dirty="0" smtClean="0"/>
              <a:t>35 – 44: 5 participants</a:t>
            </a:r>
          </a:p>
          <a:p>
            <a:r>
              <a:rPr lang="pl-PL" dirty="0" smtClean="0"/>
              <a:t>45 – 54: 2 participants</a:t>
            </a:r>
          </a:p>
          <a:p>
            <a:r>
              <a:rPr lang="pl-PL" dirty="0" smtClean="0"/>
              <a:t>55 – 64: 1 participant</a:t>
            </a:r>
          </a:p>
          <a:p>
            <a:r>
              <a:rPr lang="pl-PL" dirty="0" smtClean="0"/>
              <a:t>65+: 1 participant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3352800" y="1752600"/>
          <a:ext cx="54102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I can identify my personal weaknesses.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1905000"/>
          <a:ext cx="6096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I like changes.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1905000"/>
          <a:ext cx="6096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I like to take controlled risks.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1905000"/>
          <a:ext cx="6096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3050"/>
            <a:ext cx="9144000" cy="869950"/>
          </a:xfrm>
        </p:spPr>
        <p:txBody>
          <a:bodyPr>
            <a:noAutofit/>
          </a:bodyPr>
          <a:lstStyle/>
          <a:p>
            <a:pPr algn="ctr"/>
            <a:r>
              <a:rPr lang="pl-PL" sz="3200" dirty="0" smtClean="0"/>
              <a:t>Likely to attend training/workshop programs to develop any of the mentioned  competences</a:t>
            </a:r>
            <a:endParaRPr lang="pl-PL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0" y="1752600"/>
            <a:ext cx="2209800" cy="4343400"/>
          </a:xfrm>
        </p:spPr>
        <p:txBody>
          <a:bodyPr/>
          <a:lstStyle/>
          <a:p>
            <a:r>
              <a:rPr lang="pl-PL" dirty="0" smtClean="0"/>
              <a:t>Yes: </a:t>
            </a:r>
            <a:r>
              <a:rPr lang="pl-PL" dirty="0" smtClean="0"/>
              <a:t>17</a:t>
            </a:r>
            <a:endParaRPr lang="pl-PL" dirty="0" smtClean="0"/>
          </a:p>
          <a:p>
            <a:r>
              <a:rPr lang="pl-PL" dirty="0" smtClean="0"/>
              <a:t>No: </a:t>
            </a:r>
            <a:r>
              <a:rPr lang="pl-PL" dirty="0" smtClean="0"/>
              <a:t>7</a:t>
            </a:r>
            <a:endParaRPr lang="pl-PL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2362200" y="1752600"/>
          <a:ext cx="6400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/>
              <a:t>Type of training/workshop program</a:t>
            </a:r>
            <a:endParaRPr lang="pl-P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0" y="1600200"/>
            <a:ext cx="9144000" cy="5257800"/>
          </a:xfrm>
        </p:spPr>
        <p:txBody>
          <a:bodyPr numCol="2">
            <a:normAutofit/>
          </a:bodyPr>
          <a:lstStyle/>
          <a:p>
            <a:r>
              <a:rPr lang="pl-PL" dirty="0" smtClean="0"/>
              <a:t>How to improve  Social skills: </a:t>
            </a:r>
            <a:r>
              <a:rPr lang="pl-PL" sz="2000" b="1" dirty="0" smtClean="0"/>
              <a:t>2</a:t>
            </a:r>
            <a:endParaRPr lang="pl-PL" sz="2000" dirty="0" smtClean="0"/>
          </a:p>
          <a:p>
            <a:r>
              <a:rPr lang="pl-PL" dirty="0" smtClean="0"/>
              <a:t>Increasing social involvment in my community: </a:t>
            </a:r>
            <a:r>
              <a:rPr lang="pl-PL" sz="2000" b="1" dirty="0" smtClean="0"/>
              <a:t>3</a:t>
            </a:r>
            <a:r>
              <a:rPr lang="pl-PL" dirty="0" smtClean="0"/>
              <a:t> </a:t>
            </a:r>
            <a:endParaRPr lang="pl-PL" dirty="0" smtClean="0"/>
          </a:p>
          <a:p>
            <a:r>
              <a:rPr lang="pl-PL" dirty="0" smtClean="0"/>
              <a:t>Improving planning &amp; organizing skills: </a:t>
            </a:r>
            <a:r>
              <a:rPr lang="pl-PL" sz="2000" b="1" dirty="0" smtClean="0"/>
              <a:t>1</a:t>
            </a:r>
            <a:endParaRPr lang="pl-PL" sz="2000" b="1" dirty="0" smtClean="0"/>
          </a:p>
          <a:p>
            <a:r>
              <a:rPr lang="pl-PL" dirty="0" smtClean="0"/>
              <a:t>How </a:t>
            </a:r>
            <a:r>
              <a:rPr lang="pl-PL" dirty="0" smtClean="0"/>
              <a:t>to communicate effectivley: </a:t>
            </a:r>
            <a:r>
              <a:rPr lang="pl-PL" sz="2000" b="1" dirty="0" smtClean="0"/>
              <a:t>1</a:t>
            </a:r>
            <a:endParaRPr lang="pl-PL" sz="2000" b="1" dirty="0" smtClean="0"/>
          </a:p>
          <a:p>
            <a:r>
              <a:rPr lang="pl-PL" dirty="0" smtClean="0"/>
              <a:t>Languages</a:t>
            </a:r>
            <a:r>
              <a:rPr lang="pl-PL" dirty="0" smtClean="0"/>
              <a:t>: </a:t>
            </a:r>
            <a:r>
              <a:rPr lang="pl-PL" sz="2000" b="1" dirty="0" smtClean="0"/>
              <a:t>6</a:t>
            </a:r>
            <a:endParaRPr lang="pl-PL" sz="2000" b="1" dirty="0" smtClean="0"/>
          </a:p>
          <a:p>
            <a:r>
              <a:rPr lang="pl-PL" dirty="0" smtClean="0"/>
              <a:t>Political </a:t>
            </a:r>
            <a:r>
              <a:rPr lang="pl-PL" dirty="0" smtClean="0"/>
              <a:t>science: </a:t>
            </a:r>
            <a:r>
              <a:rPr lang="pl-PL" sz="2000" b="1" dirty="0" smtClean="0"/>
              <a:t>1</a:t>
            </a:r>
          </a:p>
          <a:p>
            <a:r>
              <a:rPr lang="pl-PL" dirty="0" smtClean="0"/>
              <a:t>Stress </a:t>
            </a:r>
            <a:r>
              <a:rPr lang="pl-PL" dirty="0" smtClean="0"/>
              <a:t>managment: </a:t>
            </a:r>
            <a:r>
              <a:rPr lang="pl-PL" sz="2000" b="1" dirty="0" smtClean="0"/>
              <a:t>2</a:t>
            </a:r>
            <a:endParaRPr lang="pl-PL" sz="2000" b="1" dirty="0" smtClean="0"/>
          </a:p>
          <a:p>
            <a:r>
              <a:rPr lang="pl-PL" dirty="0" smtClean="0"/>
              <a:t>European studies: </a:t>
            </a:r>
            <a:r>
              <a:rPr lang="pl-PL" sz="2000" b="1" dirty="0" smtClean="0"/>
              <a:t>1</a:t>
            </a:r>
            <a:endParaRPr lang="pl-PL" sz="2000" b="1" dirty="0" smtClean="0"/>
          </a:p>
          <a:p>
            <a:endParaRPr lang="pl-PL" dirty="0" smtClean="0"/>
          </a:p>
          <a:p>
            <a:r>
              <a:rPr lang="pl-PL" dirty="0" smtClean="0"/>
              <a:t>*Participants could tick more than one answer</a:t>
            </a:r>
          </a:p>
          <a:p>
            <a:endParaRPr lang="pl-PL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8686800" y="1752600"/>
            <a:ext cx="457200" cy="5105400"/>
          </a:xfrm>
        </p:spPr>
        <p:txBody>
          <a:bodyPr/>
          <a:lstStyle/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5400" b="1" dirty="0" smtClean="0"/>
              <a:t>QUESTIONS?</a:t>
            </a:r>
            <a:endParaRPr lang="pl-PL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1676400"/>
            <a:ext cx="6477000" cy="1828800"/>
          </a:xfrm>
        </p:spPr>
        <p:txBody>
          <a:bodyPr>
            <a:normAutofit/>
          </a:bodyPr>
          <a:lstStyle/>
          <a:p>
            <a:pPr algn="ctr"/>
            <a:r>
              <a:rPr lang="pl-PL" sz="4800" dirty="0" smtClean="0"/>
              <a:t>THANK YOU FOR YOUR KIND ATTENTION</a:t>
            </a:r>
            <a:endParaRPr lang="pl-PL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Nationality</a:t>
            </a:r>
            <a:endParaRPr lang="pl-P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0" y="1600200"/>
            <a:ext cx="2667000" cy="5257800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pl-PL" dirty="0" smtClean="0"/>
              <a:t>- English: 3</a:t>
            </a:r>
          </a:p>
          <a:p>
            <a:pPr>
              <a:buFontTx/>
              <a:buChar char="-"/>
            </a:pPr>
            <a:r>
              <a:rPr lang="pl-PL" dirty="0" smtClean="0"/>
              <a:t>- German: 4</a:t>
            </a:r>
          </a:p>
          <a:p>
            <a:pPr>
              <a:buFontTx/>
              <a:buChar char="-"/>
            </a:pPr>
            <a:r>
              <a:rPr lang="pl-PL" dirty="0" smtClean="0"/>
              <a:t>- Estonian: 2</a:t>
            </a:r>
          </a:p>
          <a:p>
            <a:pPr>
              <a:buFontTx/>
              <a:buChar char="-"/>
            </a:pPr>
            <a:r>
              <a:rPr lang="pl-PL" dirty="0" smtClean="0"/>
              <a:t>- Lithuanian: 3</a:t>
            </a:r>
          </a:p>
          <a:p>
            <a:pPr>
              <a:buFontTx/>
              <a:buChar char="-"/>
            </a:pPr>
            <a:r>
              <a:rPr lang="pl-PL" dirty="0" smtClean="0"/>
              <a:t>- Czech: 4</a:t>
            </a:r>
          </a:p>
          <a:p>
            <a:pPr>
              <a:buFontTx/>
              <a:buChar char="-"/>
            </a:pPr>
            <a:r>
              <a:rPr lang="pl-PL" dirty="0" smtClean="0"/>
              <a:t>- Slovak: 2</a:t>
            </a:r>
          </a:p>
          <a:p>
            <a:pPr>
              <a:buFontTx/>
              <a:buChar char="-"/>
            </a:pPr>
            <a:r>
              <a:rPr lang="pl-PL" dirty="0" smtClean="0"/>
              <a:t>- French: 2</a:t>
            </a:r>
          </a:p>
          <a:p>
            <a:pPr>
              <a:buFontTx/>
              <a:buChar char="-"/>
            </a:pPr>
            <a:r>
              <a:rPr lang="pl-PL" dirty="0" smtClean="0"/>
              <a:t>- Italian: 1</a:t>
            </a:r>
          </a:p>
          <a:p>
            <a:pPr>
              <a:buFontTx/>
              <a:buChar char="-"/>
            </a:pPr>
            <a:r>
              <a:rPr lang="pl-PL" dirty="0" smtClean="0"/>
              <a:t>- Austrian: 3</a:t>
            </a:r>
          </a:p>
          <a:p>
            <a:pPr>
              <a:buFontTx/>
              <a:buChar char="-"/>
            </a:pPr>
            <a:endParaRPr lang="pl-PL" dirty="0" smtClean="0"/>
          </a:p>
          <a:p>
            <a:pPr>
              <a:buFontTx/>
              <a:buChar char="-"/>
            </a:pPr>
            <a:endParaRPr lang="pl-PL" dirty="0" smtClean="0"/>
          </a:p>
          <a:p>
            <a:pPr>
              <a:buFontTx/>
              <a:buChar char="-"/>
            </a:pPr>
            <a:endParaRPr lang="pl-PL" dirty="0" smtClean="0"/>
          </a:p>
          <a:p>
            <a:pPr>
              <a:buFontTx/>
              <a:buChar char="-"/>
            </a:pPr>
            <a:endParaRPr lang="pl-PL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2362200" y="1752600"/>
          <a:ext cx="6400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Marital Status</a:t>
            </a:r>
            <a:endParaRPr lang="pl-P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0" y="1752600"/>
            <a:ext cx="2209800" cy="4343400"/>
          </a:xfrm>
        </p:spPr>
        <p:txBody>
          <a:bodyPr/>
          <a:lstStyle/>
          <a:p>
            <a:r>
              <a:rPr lang="pl-PL" dirty="0" smtClean="0"/>
              <a:t>Single: 8</a:t>
            </a:r>
          </a:p>
          <a:p>
            <a:r>
              <a:rPr lang="pl-PL" dirty="0" smtClean="0"/>
              <a:t>Married: 10</a:t>
            </a:r>
          </a:p>
          <a:p>
            <a:r>
              <a:rPr lang="pl-PL" dirty="0" smtClean="0"/>
              <a:t>Divorced: 6</a:t>
            </a:r>
            <a:endParaRPr lang="pl-PL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2362200" y="1752600"/>
          <a:ext cx="6400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Children</a:t>
            </a:r>
            <a:endParaRPr lang="pl-P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0" y="1752600"/>
            <a:ext cx="2209800" cy="4343400"/>
          </a:xfrm>
        </p:spPr>
        <p:txBody>
          <a:bodyPr/>
          <a:lstStyle/>
          <a:p>
            <a:r>
              <a:rPr lang="pl-PL" dirty="0" smtClean="0"/>
              <a:t>None: 10</a:t>
            </a:r>
          </a:p>
          <a:p>
            <a:r>
              <a:rPr lang="pl-PL" dirty="0" smtClean="0"/>
              <a:t>Yes:14</a:t>
            </a:r>
          </a:p>
          <a:p>
            <a:pPr>
              <a:buFontTx/>
              <a:buChar char="-"/>
            </a:pPr>
            <a:r>
              <a:rPr lang="pl-PL" dirty="0" smtClean="0">
                <a:solidFill>
                  <a:schemeClr val="bg1"/>
                </a:solidFill>
              </a:rPr>
              <a:t>- 1 child: 7</a:t>
            </a:r>
          </a:p>
          <a:p>
            <a:pPr>
              <a:buFontTx/>
              <a:buChar char="-"/>
            </a:pPr>
            <a:r>
              <a:rPr lang="pl-PL" dirty="0" smtClean="0">
                <a:solidFill>
                  <a:schemeClr val="bg1"/>
                </a:solidFill>
              </a:rPr>
              <a:t>- 2-3 children: 7</a:t>
            </a:r>
          </a:p>
          <a:p>
            <a:pPr>
              <a:buFontTx/>
              <a:buChar char="-"/>
            </a:pPr>
            <a:endParaRPr lang="pl-PL" dirty="0" smtClean="0">
              <a:solidFill>
                <a:schemeClr val="bg1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2362200" y="1752600"/>
          <a:ext cx="6400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Spoken Languages</a:t>
            </a:r>
            <a:endParaRPr lang="pl-P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0" y="1600200"/>
            <a:ext cx="2667000" cy="5257800"/>
          </a:xfrm>
        </p:spPr>
        <p:txBody>
          <a:bodyPr>
            <a:normAutofit lnSpcReduction="10000"/>
          </a:bodyPr>
          <a:lstStyle/>
          <a:p>
            <a:r>
              <a:rPr lang="pl-PL" sz="1600" dirty="0" smtClean="0"/>
              <a:t>Main Spoken Languages: </a:t>
            </a:r>
          </a:p>
          <a:p>
            <a:pPr>
              <a:buFontTx/>
              <a:buChar char="-"/>
            </a:pPr>
            <a:r>
              <a:rPr lang="pl-PL" dirty="0" smtClean="0"/>
              <a:t>- English: 3</a:t>
            </a:r>
          </a:p>
          <a:p>
            <a:pPr>
              <a:buFontTx/>
              <a:buChar char="-"/>
            </a:pPr>
            <a:r>
              <a:rPr lang="pl-PL" dirty="0" smtClean="0"/>
              <a:t>- German: 7</a:t>
            </a:r>
          </a:p>
          <a:p>
            <a:pPr>
              <a:buFontTx/>
              <a:buChar char="-"/>
            </a:pPr>
            <a:r>
              <a:rPr lang="pl-PL" dirty="0" smtClean="0"/>
              <a:t>- Estonian: 2</a:t>
            </a:r>
          </a:p>
          <a:p>
            <a:pPr>
              <a:buFontTx/>
              <a:buChar char="-"/>
            </a:pPr>
            <a:r>
              <a:rPr lang="pl-PL" dirty="0" smtClean="0"/>
              <a:t>- Lithuanian: 3</a:t>
            </a:r>
          </a:p>
          <a:p>
            <a:pPr>
              <a:buFontTx/>
              <a:buChar char="-"/>
            </a:pPr>
            <a:r>
              <a:rPr lang="pl-PL" dirty="0" smtClean="0"/>
              <a:t>- Czech: 4</a:t>
            </a:r>
          </a:p>
          <a:p>
            <a:pPr>
              <a:buFontTx/>
              <a:buChar char="-"/>
            </a:pPr>
            <a:r>
              <a:rPr lang="pl-PL" dirty="0" smtClean="0"/>
              <a:t>- Slovak: 2</a:t>
            </a:r>
          </a:p>
          <a:p>
            <a:pPr>
              <a:buFontTx/>
              <a:buChar char="-"/>
            </a:pPr>
            <a:r>
              <a:rPr lang="pl-PL" dirty="0" smtClean="0"/>
              <a:t>- French: 2</a:t>
            </a:r>
          </a:p>
          <a:p>
            <a:pPr>
              <a:buFontTx/>
              <a:buChar char="-"/>
            </a:pPr>
            <a:r>
              <a:rPr lang="pl-PL" dirty="0" smtClean="0"/>
              <a:t>- Italian: 1</a:t>
            </a:r>
          </a:p>
          <a:p>
            <a:pPr>
              <a:buFontTx/>
              <a:buChar char="-"/>
            </a:pPr>
            <a:r>
              <a:rPr lang="pl-PL" sz="1600" dirty="0" smtClean="0"/>
              <a:t>Other spoken language:</a:t>
            </a:r>
          </a:p>
          <a:p>
            <a:pPr>
              <a:buFontTx/>
              <a:buChar char="-"/>
            </a:pPr>
            <a:r>
              <a:rPr lang="pl-PL" dirty="0" smtClean="0"/>
              <a:t>- Polish: 12</a:t>
            </a:r>
          </a:p>
          <a:p>
            <a:pPr>
              <a:buFontTx/>
              <a:buChar char="-"/>
            </a:pPr>
            <a:endParaRPr lang="pl-PL" dirty="0" smtClean="0"/>
          </a:p>
          <a:p>
            <a:pPr>
              <a:buFontTx/>
              <a:buChar char="-"/>
            </a:pPr>
            <a:endParaRPr lang="pl-PL" dirty="0" smtClean="0"/>
          </a:p>
          <a:p>
            <a:pPr>
              <a:buFontTx/>
              <a:buChar char="-"/>
            </a:pPr>
            <a:endParaRPr lang="pl-PL" dirty="0" smtClean="0"/>
          </a:p>
          <a:p>
            <a:pPr>
              <a:buFontTx/>
              <a:buChar char="-"/>
            </a:pPr>
            <a:endParaRPr lang="pl-PL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2362200" y="1752600"/>
          <a:ext cx="6400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Level of Education</a:t>
            </a:r>
            <a:endParaRPr lang="pl-P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0" y="1752600"/>
            <a:ext cx="2286000" cy="4572000"/>
          </a:xfrm>
        </p:spPr>
        <p:txBody>
          <a:bodyPr>
            <a:normAutofit/>
          </a:bodyPr>
          <a:lstStyle/>
          <a:p>
            <a:r>
              <a:rPr lang="pl-PL" dirty="0" smtClean="0"/>
              <a:t>Primary Education: 2</a:t>
            </a:r>
          </a:p>
          <a:p>
            <a:r>
              <a:rPr lang="pl-PL" dirty="0" smtClean="0"/>
              <a:t>Lower Secondary Education: 3</a:t>
            </a:r>
          </a:p>
          <a:p>
            <a:r>
              <a:rPr lang="pl-PL" dirty="0" smtClean="0"/>
              <a:t>Upper Secondary Education: 1</a:t>
            </a:r>
          </a:p>
          <a:p>
            <a:r>
              <a:rPr lang="pl-PL" dirty="0" smtClean="0"/>
              <a:t>Undergraduate Degree: 14</a:t>
            </a:r>
          </a:p>
          <a:p>
            <a:r>
              <a:rPr lang="pl-PL" dirty="0" smtClean="0"/>
              <a:t>Postgraduate   Degree: 2</a:t>
            </a:r>
          </a:p>
          <a:p>
            <a:r>
              <a:rPr lang="pl-PL" dirty="0" smtClean="0"/>
              <a:t>Doctorate:2</a:t>
            </a:r>
          </a:p>
          <a:p>
            <a:endParaRPr lang="pl-PL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2362200" y="1752600"/>
          <a:ext cx="6400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Overr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  <a:fontScheme name="Media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Median">
    <a:fillStyleLst>
      <a:solidFill>
        <a:schemeClr val="phClr"/>
      </a:solidFill>
      <a:solidFill>
        <a:schemeClr val="phClr">
          <a:tint val="50000"/>
        </a:schemeClr>
      </a:solidFill>
      <a:solidFill>
        <a:schemeClr val="phClr"/>
      </a:solidFill>
    </a:fillStyleLst>
    <a:lnStyleLst>
      <a:ln w="10000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47625" cap="flat" cmpd="dbl" algn="ctr">
        <a:solidFill>
          <a:schemeClr val="phClr"/>
        </a:solidFill>
        <a:prstDash val="solid"/>
      </a:ln>
    </a:lnStyleLst>
    <a:effectStyleLst>
      <a:effectStyle>
        <a:effectLst>
          <a:outerShdw blurRad="38100" dist="300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38100" dist="300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isometricTopDown" fov="0">
            <a:rot lat="0" lon="0" rev="0"/>
          </a:camera>
          <a:lightRig rig="balanced" dir="t">
            <a:rot lat="0" lon="0" rev="13800000"/>
          </a:lightRig>
        </a:scene3d>
        <a:sp3d extrusionH="12700" prstMaterial="plastic">
          <a:bevelT w="38100" h="25400" prst="softRound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90000"/>
              <a:satMod val="140000"/>
            </a:schemeClr>
            <a:schemeClr val="phClr">
              <a:satMod val="120000"/>
            </a:schemeClr>
          </a:duotone>
        </a:blip>
        <a:tile tx="0" ty="0" sx="100000" sy="100000" flip="none" algn="tl"/>
      </a:blipFill>
      <a:blipFill>
        <a:blip xmlns:r="http://schemas.openxmlformats.org/officeDocument/2006/relationships" r:embed="rId2">
          <a:duotone>
            <a:schemeClr val="phClr">
              <a:shade val="90000"/>
              <a:satMod val="140000"/>
            </a:schemeClr>
            <a:schemeClr val="phClr">
              <a:satMod val="120000"/>
            </a:schemeClr>
          </a:duotone>
        </a:blip>
        <a:tile tx="0" ty="0" sx="100000" sy="100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311</TotalTime>
  <Words>887</Words>
  <Application>Microsoft Office PowerPoint</Application>
  <PresentationFormat>On-screen Show (4:3)</PresentationFormat>
  <Paragraphs>169</Paragraphs>
  <Slides>46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Median</vt:lpstr>
      <vt:lpstr>QUESTIONNAIRE ON ADULTS’ EDUCATION AND KEY COMPETENCES – ANALYSIS </vt:lpstr>
      <vt:lpstr>The aim of the questionnaire</vt:lpstr>
      <vt:lpstr>Total amount of participants in Poland - 24 </vt:lpstr>
      <vt:lpstr>Age of the participants</vt:lpstr>
      <vt:lpstr>Nationality</vt:lpstr>
      <vt:lpstr>Marital Status</vt:lpstr>
      <vt:lpstr>Children</vt:lpstr>
      <vt:lpstr>Spoken Languages</vt:lpstr>
      <vt:lpstr>Level of Education</vt:lpstr>
      <vt:lpstr>Attendence at any kind of course</vt:lpstr>
      <vt:lpstr>Any work at the moment?</vt:lpstr>
      <vt:lpstr>Type of work</vt:lpstr>
      <vt:lpstr>Satisfied with present job?</vt:lpstr>
      <vt:lpstr>Reasons why do not have a job at the moment</vt:lpstr>
      <vt:lpstr>Difficulties in finding a job</vt:lpstr>
      <vt:lpstr>‘Adult Learning’</vt:lpstr>
      <vt:lpstr>Consider education as a priority?</vt:lpstr>
      <vt:lpstr>Follow any Adult Education course at the moment?</vt:lpstr>
      <vt:lpstr>Adult education courses</vt:lpstr>
      <vt:lpstr>Difficulties to follow your studies as an adult student</vt:lpstr>
      <vt:lpstr>Distance learning as an option</vt:lpstr>
      <vt:lpstr>Key Competences</vt:lpstr>
      <vt:lpstr>I can communicate effectively in different social situations.</vt:lpstr>
      <vt:lpstr>I can create confidance and empathy with other people.</vt:lpstr>
      <vt:lpstr>I can express frustration in a positive way.</vt:lpstr>
      <vt:lpstr>I can maintain a degree of separation between the personal and the professional spheres.</vt:lpstr>
      <vt:lpstr>I am good at negotiating.</vt:lpstr>
      <vt:lpstr>I participate in activities in my community or    my neighborhood.</vt:lpstr>
      <vt:lpstr>I am aware that I can decide about matters at national or European level .</vt:lpstr>
      <vt:lpstr>I am aware of importance of voting in the elections.</vt:lpstr>
      <vt:lpstr>I can display solidarity in problems affecting the local or wider community .</vt:lpstr>
      <vt:lpstr>I can interface effectively with institutions in the public domain.</vt:lpstr>
      <vt:lpstr>I am aware of the wide range of opportunities from which I can benefit by the EU.</vt:lpstr>
      <vt:lpstr>I am good at planning.</vt:lpstr>
      <vt:lpstr>I am good at organizing.</vt:lpstr>
      <vt:lpstr>I am good at communicating.</vt:lpstr>
      <vt:lpstr>I am good at evaluating.</vt:lpstr>
      <vt:lpstr>I am good at working in a team.</vt:lpstr>
      <vt:lpstr>I can identify my personal strengths.</vt:lpstr>
      <vt:lpstr>I can identify my personal weaknesses.</vt:lpstr>
      <vt:lpstr>I like changes.</vt:lpstr>
      <vt:lpstr>I like to take controlled risks.</vt:lpstr>
      <vt:lpstr>Likely to attend training/workshop programs to develop any of the mentioned  competences</vt:lpstr>
      <vt:lpstr>Type of training/workshop program</vt:lpstr>
      <vt:lpstr>QUESTIONS?</vt:lpstr>
      <vt:lpstr>THANK YOU FOR YOUR KIND ATTENTION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QUESTIONNAIRE ON ADULTS’ EDUCATION AND KEY COMPETENCES – ANALYSIS </dc:title>
  <dc:creator/>
  <cp:lastModifiedBy>Dominika</cp:lastModifiedBy>
  <cp:revision>56</cp:revision>
  <dcterms:created xsi:type="dcterms:W3CDTF">2006-08-16T00:00:00Z</dcterms:created>
  <dcterms:modified xsi:type="dcterms:W3CDTF">2010-05-18T13:27:29Z</dcterms:modified>
</cp:coreProperties>
</file>